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4"/>
  </p:notesMasterIdLst>
  <p:sldIdLst>
    <p:sldId id="263" r:id="rId2"/>
    <p:sldId id="256" r:id="rId3"/>
    <p:sldId id="258" r:id="rId4"/>
    <p:sldId id="260" r:id="rId5"/>
    <p:sldId id="264" r:id="rId6"/>
    <p:sldId id="306" r:id="rId7"/>
    <p:sldId id="303" r:id="rId8"/>
    <p:sldId id="273" r:id="rId9"/>
    <p:sldId id="328" r:id="rId10"/>
    <p:sldId id="329" r:id="rId11"/>
    <p:sldId id="301" r:id="rId12"/>
    <p:sldId id="307" r:id="rId13"/>
    <p:sldId id="308" r:id="rId14"/>
    <p:sldId id="274" r:id="rId15"/>
    <p:sldId id="313" r:id="rId16"/>
    <p:sldId id="330" r:id="rId17"/>
    <p:sldId id="338" r:id="rId18"/>
    <p:sldId id="333" r:id="rId19"/>
    <p:sldId id="341" r:id="rId20"/>
    <p:sldId id="339" r:id="rId21"/>
    <p:sldId id="340" r:id="rId22"/>
    <p:sldId id="342" r:id="rId23"/>
    <p:sldId id="302" r:id="rId24"/>
    <p:sldId id="317" r:id="rId25"/>
    <p:sldId id="334" r:id="rId26"/>
    <p:sldId id="335" r:id="rId27"/>
    <p:sldId id="336" r:id="rId28"/>
    <p:sldId id="343" r:id="rId29"/>
    <p:sldId id="337" r:id="rId30"/>
    <p:sldId id="275" r:id="rId31"/>
    <p:sldId id="272" r:id="rId32"/>
    <p:sldId id="297" r:id="rId33"/>
  </p:sldIdLst>
  <p:sldSz cx="9144000" cy="5143500" type="screen16x9"/>
  <p:notesSz cx="6858000" cy="9144000"/>
  <p:embeddedFontLst>
    <p:embeddedFont>
      <p:font typeface="Maven Pro SemiBold" panose="020B0604020202020204" charset="0"/>
      <p:regular r:id="rId35"/>
      <p:bold r:id="rId36"/>
    </p:embeddedFont>
    <p:embeddedFont>
      <p:font typeface="Fira Sans Condensed Medium" panose="020B0604020202020204" charset="0"/>
      <p:regular r:id="rId37"/>
      <p:bold r:id="rId38"/>
      <p:italic r:id="rId39"/>
      <p:boldItalic r:id="rId40"/>
    </p:embeddedFont>
    <p:embeddedFont>
      <p:font typeface="Advent Pro SemiBold" panose="020B0604020202020204" charset="0"/>
      <p:regular r:id="rId41"/>
      <p:bold r:id="rId42"/>
    </p:embeddedFont>
    <p:embeddedFont>
      <p:font typeface="Share Tech" panose="020B0604020202020204" charset="0"/>
      <p:regular r:id="rId43"/>
    </p:embeddedFont>
    <p:embeddedFont>
      <p:font typeface="Fira Sans Extra Condensed Medium" panose="020B0604020202020204" charset="0"/>
      <p:regular r:id="rId44"/>
      <p:bold r:id="rId45"/>
      <p:italic r:id="rId46"/>
      <p:boldItalic r:id="rId47"/>
    </p:embeddedFont>
    <p:embeddedFont>
      <p:font typeface="Maven Pro" panose="020B0604020202020204" charset="0"/>
      <p:regular r:id="rId48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4" clrIdx="0">
    <p:extLst>
      <p:ext uri="{19B8F6BF-5375-455C-9EA6-DF929625EA0E}">
        <p15:presenceInfo xmlns:p15="http://schemas.microsoft.com/office/powerpoint/2012/main" userId="9410a3fa494fa4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8F334B-B276-4D3E-9537-A4C711C33A8B}">
  <a:tblStyle styleId="{0E8F334B-B276-4D3E-9537-A4C711C33A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743" autoAdjust="0"/>
    <p:restoredTop sz="95274" autoAdjust="0"/>
  </p:normalViewPr>
  <p:slideViewPr>
    <p:cSldViewPr snapToGrid="0">
      <p:cViewPr varScale="1">
        <p:scale>
          <a:sx n="111" d="100"/>
          <a:sy n="111" d="100"/>
        </p:scale>
        <p:origin x="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22T16:33:51.466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25T14:33:14.595" idx="4">
    <p:pos x="5449" y="155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92674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396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c52a2e8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c52a2e8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660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440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813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021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381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533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283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656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944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482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673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524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391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782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013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478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254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845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783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9246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202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405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6757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6c52a2e8d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6c52a2e8d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3159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25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691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565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964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781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c52a2e8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c52a2e8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90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c52a2e8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c52a2e8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278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8" r:id="rId6"/>
    <p:sldLayoutId id="2147483659" r:id="rId7"/>
    <p:sldLayoutId id="2147483662" r:id="rId8"/>
    <p:sldLayoutId id="2147483664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e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Tu7Se8kTXNeu0nfne0enewkuZP5gXoWv1ZuVc1MnJg/cop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779941" y="1375452"/>
            <a:ext cx="1966518" cy="7662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NHÓM 4</a:t>
            </a:r>
            <a:endParaRPr sz="36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627022" y="1958177"/>
            <a:ext cx="5750252" cy="5638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Giảng viên hướng dẫn: </a:t>
            </a:r>
            <a:r>
              <a:rPr lang="en" dirty="0" smtClean="0"/>
              <a:t>Ths TRIỆU QUÂN</a:t>
            </a:r>
            <a:endParaRPr sz="2400" dirty="0"/>
          </a:p>
        </p:txBody>
      </p:sp>
      <p:sp>
        <p:nvSpPr>
          <p:cNvPr id="689" name="Google Shape;689;p32"/>
          <p:cNvSpPr/>
          <p:nvPr/>
        </p:nvSpPr>
        <p:spPr>
          <a:xfrm>
            <a:off x="6739056" y="252205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38" y="2644158"/>
            <a:ext cx="832135" cy="840895"/>
          </a:xfrm>
          <a:prstGeom prst="rect">
            <a:avLst/>
          </a:prstGeom>
        </p:spPr>
      </p:pic>
      <p:sp>
        <p:nvSpPr>
          <p:cNvPr id="691" name="Google Shape;691;p32"/>
          <p:cNvSpPr/>
          <p:nvPr/>
        </p:nvSpPr>
        <p:spPr>
          <a:xfrm>
            <a:off x="1679640" y="4603029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679114" y="4585155"/>
            <a:ext cx="5667828" cy="122200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7281606" y="360715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688;p32"/>
          <p:cNvSpPr txBox="1">
            <a:spLocks/>
          </p:cNvSpPr>
          <p:nvPr/>
        </p:nvSpPr>
        <p:spPr>
          <a:xfrm>
            <a:off x="637693" y="2395828"/>
            <a:ext cx="5888975" cy="2542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 smtClean="0"/>
              <a:t>viên</a:t>
            </a:r>
            <a:r>
              <a:rPr lang="en-US" dirty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/>
              <a:t>hiện</a:t>
            </a:r>
            <a:r>
              <a:rPr lang="en-US" dirty="0"/>
              <a:t>: </a:t>
            </a:r>
          </a:p>
          <a:p>
            <a:pPr marL="0" indent="0" algn="l">
              <a:lnSpc>
                <a:spcPct val="150000"/>
              </a:lnSpc>
            </a:pPr>
            <a:r>
              <a:rPr lang="en-US" sz="2000" dirty="0"/>
              <a:t>NGUYỄN VĂN HẢI – CT040217</a:t>
            </a:r>
          </a:p>
          <a:p>
            <a:pPr marL="0" indent="0" algn="l">
              <a:lnSpc>
                <a:spcPct val="150000"/>
              </a:lnSpc>
            </a:pPr>
            <a:r>
              <a:rPr lang="en-US" sz="2000" dirty="0" smtClean="0"/>
              <a:t>NGUYỄN VĂN MẠNH – CT040230</a:t>
            </a:r>
            <a:endParaRPr lang="en-US" sz="2000" dirty="0"/>
          </a:p>
          <a:p>
            <a:pPr marL="0" indent="0"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28" y="129851"/>
            <a:ext cx="902286" cy="8961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63200" y="166659"/>
            <a:ext cx="6923314" cy="646331"/>
          </a:xfrm>
          <a:prstGeom prst="rect">
            <a:avLst/>
          </a:prstGeom>
          <a:solidFill>
            <a:schemeClr val="bg2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HỌC VIỆN KỸ THUẬT MẬT MÃ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81587" y="910935"/>
            <a:ext cx="2887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KHOA CÔNG NGHỆ THÔNG TIN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2"/>
          <p:cNvSpPr txBox="1">
            <a:spLocks noGrp="1"/>
          </p:cNvSpPr>
          <p:nvPr>
            <p:ph type="ctrTitle" idx="6"/>
          </p:nvPr>
        </p:nvSpPr>
        <p:spPr>
          <a:xfrm>
            <a:off x="756002" y="259590"/>
            <a:ext cx="3495156" cy="5778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 SemiBold" panose="020B0604020202020204" charset="0"/>
              </a:rPr>
              <a:t>Phần </a:t>
            </a:r>
            <a:r>
              <a:rPr lang="en" dirty="0" smtClean="0">
                <a:latin typeface="Maven Pro SemiBold" panose="020B0604020202020204" charset="0"/>
              </a:rPr>
              <a:t>mềm, CSDL </a:t>
            </a:r>
            <a:endParaRPr dirty="0">
              <a:latin typeface="Maven Pro SemiBold" panose="020B0604020202020204" charset="0"/>
            </a:endParaRPr>
          </a:p>
        </p:txBody>
      </p:sp>
      <p:grpSp>
        <p:nvGrpSpPr>
          <p:cNvPr id="1191" name="Google Shape;1191;p42"/>
          <p:cNvGrpSpPr/>
          <p:nvPr/>
        </p:nvGrpSpPr>
        <p:grpSpPr>
          <a:xfrm>
            <a:off x="1697949" y="3039620"/>
            <a:ext cx="271244" cy="346801"/>
            <a:chOff x="4899999" y="2882095"/>
            <a:chExt cx="271244" cy="346801"/>
          </a:xfrm>
        </p:grpSpPr>
        <p:sp>
          <p:nvSpPr>
            <p:cNvPr id="1192" name="Google Shape;1192;p42"/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42"/>
          <p:cNvGrpSpPr/>
          <p:nvPr/>
        </p:nvGrpSpPr>
        <p:grpSpPr>
          <a:xfrm>
            <a:off x="7185420" y="3036299"/>
            <a:ext cx="264433" cy="353454"/>
            <a:chOff x="8054820" y="2416399"/>
            <a:chExt cx="264433" cy="353454"/>
          </a:xfrm>
        </p:grpSpPr>
        <p:sp>
          <p:nvSpPr>
            <p:cNvPr id="1217" name="Google Shape;1217;p42"/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42"/>
          <p:cNvGrpSpPr/>
          <p:nvPr/>
        </p:nvGrpSpPr>
        <p:grpSpPr>
          <a:xfrm>
            <a:off x="4435014" y="1193126"/>
            <a:ext cx="267854" cy="355735"/>
            <a:chOff x="4903389" y="1500214"/>
            <a:chExt cx="267854" cy="355735"/>
          </a:xfrm>
        </p:grpSpPr>
        <p:sp>
          <p:nvSpPr>
            <p:cNvPr id="1224" name="Google Shape;1224;p42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2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949" y="3143441"/>
            <a:ext cx="2236933" cy="12175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11" y="1129330"/>
            <a:ext cx="2190313" cy="12175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186" y="3166457"/>
            <a:ext cx="2008972" cy="11945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1996" y="2584373"/>
            <a:ext cx="159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Android Studio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6518" y="4652951"/>
            <a:ext cx="1199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Arduino 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51874" y="2584372"/>
            <a:ext cx="893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Frizting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4285" y="4633725"/>
            <a:ext cx="838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Proteus</a:t>
            </a:r>
          </a:p>
        </p:txBody>
      </p:sp>
      <p:pic>
        <p:nvPicPr>
          <p:cNvPr id="35" name="Picture 34" descr="daotaotester.com/wp-content/uploads/2021/06/And...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46" y="1129331"/>
            <a:ext cx="2236933" cy="1217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Firebase là gì? Các đặt điểm của Firebase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894" y="1126079"/>
            <a:ext cx="1965159" cy="12208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349867" y="2585965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FireBase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126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1030141" y="290703"/>
            <a:ext cx="3335603" cy="5778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 SemiBold" panose="020B0604020202020204" charset="0"/>
              </a:rPr>
              <a:t>SƠ ĐỒ LẮP MẠCH</a:t>
            </a:r>
            <a:endParaRPr dirty="0">
              <a:latin typeface="Maven Pro SemiBold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91" y="1006549"/>
            <a:ext cx="7605823" cy="39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6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2665285" y="142886"/>
            <a:ext cx="4126250" cy="52056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 SemiBold" panose="020B0604020202020204" charset="0"/>
              </a:rPr>
              <a:t>LƯU ĐỒ THUẬT TOÁN</a:t>
            </a:r>
            <a:endParaRPr dirty="0">
              <a:latin typeface="Maven Pro SemiBold" panose="020B0604020202020204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378" t="9878" r="51608" b="14945"/>
          <a:stretch/>
        </p:blipFill>
        <p:spPr bwMode="auto">
          <a:xfrm>
            <a:off x="1732546" y="0"/>
            <a:ext cx="5991727" cy="514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775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2256330" y="144835"/>
            <a:ext cx="4578179" cy="5778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aven Pro SemiBold" panose="020B0604020202020204" charset="0"/>
              </a:rPr>
              <a:t>PHÂN TÍCH CA SỬ DỤNG</a:t>
            </a:r>
            <a:endParaRPr dirty="0">
              <a:latin typeface="Maven Pro SemiBold" panose="020B060402020202020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754504" y="0"/>
            <a:ext cx="59397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2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3" name="Google Shape;1233;p43"/>
          <p:cNvCxnSpPr/>
          <p:nvPr/>
        </p:nvCxnSpPr>
        <p:spPr>
          <a:xfrm rot="5400000" flipH="1">
            <a:off x="1203175" y="2002350"/>
            <a:ext cx="2287800" cy="1226700"/>
          </a:xfrm>
          <a:prstGeom prst="bentConnector4">
            <a:avLst>
              <a:gd name="adj1" fmla="val 23940"/>
              <a:gd name="adj2" fmla="val 11941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571;p29"/>
          <p:cNvSpPr txBox="1">
            <a:spLocks/>
          </p:cNvSpPr>
          <p:nvPr/>
        </p:nvSpPr>
        <p:spPr>
          <a:xfrm>
            <a:off x="2856154" y="153979"/>
            <a:ext cx="3431689" cy="5778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Ca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sử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Hiển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Maven Pro SemiBold" panose="020B0604020202020204" charset="0"/>
              </a:rPr>
              <a:t>thị</a:t>
            </a:r>
            <a:endParaRPr lang="en-US" sz="2800" dirty="0">
              <a:solidFill>
                <a:schemeClr val="bg1"/>
              </a:solidFill>
              <a:latin typeface="Maven Pro SemiBold" panose="020B060402020202020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850230" y="43950"/>
            <a:ext cx="7443536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3" name="Google Shape;1233;p43"/>
          <p:cNvCxnSpPr/>
          <p:nvPr/>
        </p:nvCxnSpPr>
        <p:spPr>
          <a:xfrm rot="5400000" flipH="1">
            <a:off x="1203175" y="2002350"/>
            <a:ext cx="2287800" cy="1226700"/>
          </a:xfrm>
          <a:prstGeom prst="bentConnector4">
            <a:avLst>
              <a:gd name="adj1" fmla="val 23940"/>
              <a:gd name="adj2" fmla="val 11941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571;p29"/>
          <p:cNvSpPr txBox="1">
            <a:spLocks/>
          </p:cNvSpPr>
          <p:nvPr/>
        </p:nvSpPr>
        <p:spPr>
          <a:xfrm>
            <a:off x="2759159" y="244983"/>
            <a:ext cx="3625679" cy="5778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Ca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sử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Cảnh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báo</a:t>
            </a:r>
            <a:endParaRPr lang="en-US" sz="2800" dirty="0">
              <a:solidFill>
                <a:schemeClr val="bg1"/>
              </a:solidFill>
              <a:latin typeface="Maven Pro SemiBold" panose="020B0604020202020204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l="5470" t="4653" r="598" b="11579"/>
          <a:stretch/>
        </p:blipFill>
        <p:spPr bwMode="auto">
          <a:xfrm>
            <a:off x="1058779" y="0"/>
            <a:ext cx="7275095" cy="514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788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3" name="Google Shape;1233;p43"/>
          <p:cNvCxnSpPr/>
          <p:nvPr/>
        </p:nvCxnSpPr>
        <p:spPr>
          <a:xfrm rot="5400000" flipH="1">
            <a:off x="1203175" y="2002350"/>
            <a:ext cx="2287800" cy="1226700"/>
          </a:xfrm>
          <a:prstGeom prst="bentConnector4">
            <a:avLst>
              <a:gd name="adj1" fmla="val 23940"/>
              <a:gd name="adj2" fmla="val 11941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571;p29"/>
          <p:cNvSpPr txBox="1">
            <a:spLocks/>
          </p:cNvSpPr>
          <p:nvPr/>
        </p:nvSpPr>
        <p:spPr>
          <a:xfrm>
            <a:off x="2021304" y="373320"/>
            <a:ext cx="5325980" cy="5778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Ca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sử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Chữa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cháy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tự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động</a:t>
            </a:r>
            <a:endParaRPr lang="en-US" sz="2800" dirty="0">
              <a:solidFill>
                <a:schemeClr val="bg1"/>
              </a:solidFill>
              <a:latin typeface="Maven Pro SemiBold" panose="020B0604020202020204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l="5554" t="7813" r="5388" b="9134"/>
          <a:stretch/>
        </p:blipFill>
        <p:spPr bwMode="auto">
          <a:xfrm>
            <a:off x="1026695" y="0"/>
            <a:ext cx="7194885" cy="514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0280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3" name="Google Shape;1233;p43"/>
          <p:cNvCxnSpPr/>
          <p:nvPr/>
        </p:nvCxnSpPr>
        <p:spPr>
          <a:xfrm rot="5400000" flipH="1">
            <a:off x="1203175" y="2002350"/>
            <a:ext cx="2287800" cy="1226700"/>
          </a:xfrm>
          <a:prstGeom prst="bentConnector4">
            <a:avLst>
              <a:gd name="adj1" fmla="val 23940"/>
              <a:gd name="adj2" fmla="val 11941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571;p29"/>
          <p:cNvSpPr txBox="1">
            <a:spLocks/>
          </p:cNvSpPr>
          <p:nvPr/>
        </p:nvSpPr>
        <p:spPr>
          <a:xfrm>
            <a:off x="2118999" y="212899"/>
            <a:ext cx="5204222" cy="5778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Ca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sử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Maven Pro SemiBold" panose="020B0604020202020204" charset="0"/>
              </a:rPr>
              <a:t>Ngắt</a:t>
            </a:r>
            <a:r>
              <a:rPr lang="en-US" sz="2800" dirty="0" smtClean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Maven Pro SemiBold" panose="020B0604020202020204" charset="0"/>
              </a:rPr>
              <a:t>cảnh</a:t>
            </a:r>
            <a:r>
              <a:rPr lang="en-US" sz="2800" dirty="0" smtClean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Maven Pro SemiBold" panose="020B0604020202020204" charset="0"/>
              </a:rPr>
              <a:t>báo</a:t>
            </a:r>
            <a:endParaRPr lang="en-US" sz="2800" dirty="0">
              <a:solidFill>
                <a:schemeClr val="bg1"/>
              </a:solidFill>
              <a:latin typeface="Maven Pro SemiBold" panose="020B0604020202020204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l="3702" t="9005" r="3910" b="12352"/>
          <a:stretch/>
        </p:blipFill>
        <p:spPr bwMode="auto">
          <a:xfrm>
            <a:off x="1066800" y="0"/>
            <a:ext cx="7210925" cy="514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5534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3" name="Google Shape;1233;p43"/>
          <p:cNvCxnSpPr/>
          <p:nvPr/>
        </p:nvCxnSpPr>
        <p:spPr>
          <a:xfrm rot="5400000" flipH="1">
            <a:off x="1203175" y="2002350"/>
            <a:ext cx="2287800" cy="1226700"/>
          </a:xfrm>
          <a:prstGeom prst="bentConnector4">
            <a:avLst>
              <a:gd name="adj1" fmla="val 23940"/>
              <a:gd name="adj2" fmla="val 11941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571;p29"/>
          <p:cNvSpPr txBox="1">
            <a:spLocks/>
          </p:cNvSpPr>
          <p:nvPr/>
        </p:nvSpPr>
        <p:spPr>
          <a:xfrm>
            <a:off x="2447862" y="277067"/>
            <a:ext cx="4747768" cy="5778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Ca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sử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Maven Pro SemiBold" panose="020B0604020202020204" charset="0"/>
              </a:rPr>
              <a:t>Cuộc</a:t>
            </a:r>
            <a:r>
              <a:rPr lang="en-US" sz="2800" dirty="0" smtClean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Maven Pro SemiBold" panose="020B0604020202020204" charset="0"/>
              </a:rPr>
              <a:t>gọi</a:t>
            </a:r>
            <a:r>
              <a:rPr lang="en-US" sz="2800" dirty="0" smtClean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Maven Pro SemiBold" panose="020B0604020202020204" charset="0"/>
              </a:rPr>
              <a:t>khẩn</a:t>
            </a:r>
            <a:endParaRPr lang="en-US" sz="2800" dirty="0">
              <a:solidFill>
                <a:schemeClr val="bg1"/>
              </a:solidFill>
              <a:latin typeface="Maven Pro SemiBold" panose="020B0604020202020204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l="5203" t="2497" r="4008" b="5097"/>
          <a:stretch/>
        </p:blipFill>
        <p:spPr bwMode="auto">
          <a:xfrm>
            <a:off x="962527" y="0"/>
            <a:ext cx="7202906" cy="514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0652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3" name="Google Shape;1233;p43"/>
          <p:cNvCxnSpPr/>
          <p:nvPr/>
        </p:nvCxnSpPr>
        <p:spPr>
          <a:xfrm rot="5400000" flipH="1">
            <a:off x="1203175" y="2002350"/>
            <a:ext cx="2287800" cy="1226700"/>
          </a:xfrm>
          <a:prstGeom prst="bentConnector4">
            <a:avLst>
              <a:gd name="adj1" fmla="val 23940"/>
              <a:gd name="adj2" fmla="val 11941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571;p29"/>
          <p:cNvSpPr txBox="1">
            <a:spLocks/>
          </p:cNvSpPr>
          <p:nvPr/>
        </p:nvSpPr>
        <p:spPr>
          <a:xfrm>
            <a:off x="2347075" y="293109"/>
            <a:ext cx="4747768" cy="5778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Ca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sử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Điều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khiển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cửa</a:t>
            </a:r>
            <a:endParaRPr lang="en-US" sz="2800" dirty="0">
              <a:solidFill>
                <a:schemeClr val="bg1"/>
              </a:solidFill>
              <a:latin typeface="Maven Pro SemiBold" panose="020B0604020202020204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2080" t="1637" r="2168" b="2074"/>
          <a:stretch/>
        </p:blipFill>
        <p:spPr bwMode="auto">
          <a:xfrm>
            <a:off x="1002632" y="0"/>
            <a:ext cx="7243010" cy="51434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3566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819251" y="734334"/>
            <a:ext cx="7188845" cy="2535391"/>
          </a:xfrm>
          <a:prstGeom prst="rect">
            <a:avLst/>
          </a:prstGeom>
          <a:solidFill>
            <a:schemeClr val="lt1">
              <a:alpha val="4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sz="3600" b="1" dirty="0">
                <a:latin typeface="Maven Pro SemiBold" panose="020B0604020202020204" charset="0"/>
              </a:rPr>
              <a:t>PHÁT TRIỂN </a:t>
            </a:r>
            <a:r>
              <a:rPr lang="en-US" sz="3600" b="1" dirty="0">
                <a:latin typeface="Maven Pro SemiBold" panose="020B0604020202020204" charset="0"/>
              </a:rPr>
              <a:t>HỆ THỐNG</a:t>
            </a:r>
            <a:r>
              <a:rPr lang="vi-VN" sz="3600" b="1" dirty="0">
                <a:latin typeface="Maven Pro SemiBold" panose="020B0604020202020204" charset="0"/>
              </a:rPr>
              <a:t> </a:t>
            </a:r>
            <a:r>
              <a:rPr lang="en-US" sz="3600" b="1" dirty="0">
                <a:latin typeface="Maven Pro SemiBold" panose="020B0604020202020204" charset="0"/>
              </a:rPr>
              <a:t/>
            </a:r>
            <a:br>
              <a:rPr lang="en-US" sz="3600" b="1" dirty="0">
                <a:latin typeface="Maven Pro SemiBold" panose="020B0604020202020204" charset="0"/>
              </a:rPr>
            </a:br>
            <a:r>
              <a:rPr lang="vi-VN" sz="3600" b="1" dirty="0">
                <a:latin typeface="Maven Pro SemiBold" panose="020B0604020202020204" charset="0"/>
              </a:rPr>
              <a:t>CẢNH BÁO </a:t>
            </a:r>
            <a:r>
              <a:rPr lang="en-US" sz="3600" b="1" dirty="0">
                <a:latin typeface="Maven Pro SemiBold" panose="020B0604020202020204" charset="0"/>
              </a:rPr>
              <a:t>VÀ CHỮA CHÁY TỰ ĐỘNG</a:t>
            </a:r>
            <a:br>
              <a:rPr lang="en-US" sz="3600" b="1" dirty="0">
                <a:latin typeface="Maven Pro SemiBold" panose="020B0604020202020204" charset="0"/>
              </a:rPr>
            </a:br>
            <a:endParaRPr sz="3600" b="1" dirty="0">
              <a:solidFill>
                <a:schemeClr val="accent5">
                  <a:lumMod val="75000"/>
                </a:schemeClr>
              </a:solidFill>
              <a:latin typeface="Maven Pro SemiBold" panose="020B0604020202020204" charset="0"/>
            </a:endParaRPr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287" y="3685282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71;p29"/>
          <p:cNvSpPr txBox="1">
            <a:spLocks/>
          </p:cNvSpPr>
          <p:nvPr/>
        </p:nvSpPr>
        <p:spPr>
          <a:xfrm>
            <a:off x="611041" y="244983"/>
            <a:ext cx="4747768" cy="5778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LẬP TRÌNH HỆ THỐNG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94155" y="1063806"/>
            <a:ext cx="1114631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Arduino R3</a:t>
            </a:r>
          </a:p>
        </p:txBody>
      </p:sp>
      <p:cxnSp>
        <p:nvCxnSpPr>
          <p:cNvPr id="25" name="Straight Connector 24"/>
          <p:cNvCxnSpPr>
            <a:stCxn id="31" idx="3"/>
            <a:endCxn id="39" idx="1"/>
          </p:cNvCxnSpPr>
          <p:nvPr/>
        </p:nvCxnSpPr>
        <p:spPr>
          <a:xfrm>
            <a:off x="1843763" y="1827987"/>
            <a:ext cx="18204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9132" y="1697182"/>
            <a:ext cx="1114631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Task Read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61438" y="1692121"/>
            <a:ext cx="1268685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Task Handler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276" y="2064290"/>
            <a:ext cx="3042058" cy="2339102"/>
          </a:xfrm>
          <a:prstGeom prst="rect">
            <a:avLst/>
          </a:prstGeom>
          <a:solidFill>
            <a:schemeClr val="bg2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* </a:t>
            </a:r>
            <a:r>
              <a:rPr lang="en-US" sz="1100" dirty="0" err="1">
                <a:solidFill>
                  <a:schemeClr val="bg1"/>
                </a:solidFill>
              </a:rPr>
              <a:t>Creat</a:t>
            </a:r>
            <a:r>
              <a:rPr lang="en-US" sz="1100" dirty="0">
                <a:solidFill>
                  <a:schemeClr val="bg1"/>
                </a:solidFill>
              </a:rPr>
              <a:t> task</a:t>
            </a:r>
          </a:p>
          <a:p>
            <a:r>
              <a:rPr lang="vi-VN" sz="1100" dirty="0">
                <a:solidFill>
                  <a:schemeClr val="bg1"/>
                </a:solidFill>
              </a:rPr>
              <a:t>TaskHandle_t xReadss;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vi-VN" sz="1100" dirty="0">
                <a:solidFill>
                  <a:schemeClr val="bg1"/>
                </a:solidFill>
              </a:rPr>
              <a:t>xTaskCreate(taskReadss, "readss", 128, NULL, 2, &amp;xReadss);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 err="1">
                <a:solidFill>
                  <a:schemeClr val="bg1"/>
                </a:solidFill>
              </a:rPr>
              <a:t>Nhiệm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vụ</a:t>
            </a:r>
            <a:r>
              <a:rPr lang="en-US" sz="1100" dirty="0">
                <a:solidFill>
                  <a:schemeClr val="bg1"/>
                </a:solidFill>
              </a:rPr>
              <a:t> task 1</a:t>
            </a:r>
          </a:p>
          <a:p>
            <a:r>
              <a:rPr lang="en-US" sz="1100" dirty="0">
                <a:solidFill>
                  <a:schemeClr val="bg1"/>
                </a:solidFill>
              </a:rPr>
              <a:t>+ </a:t>
            </a:r>
            <a:r>
              <a:rPr lang="en-US" sz="1100" dirty="0" err="1">
                <a:solidFill>
                  <a:schemeClr val="bg1"/>
                </a:solidFill>
              </a:rPr>
              <a:t>Đọc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dữ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liệu</a:t>
            </a:r>
            <a:r>
              <a:rPr lang="en-US" sz="1100" dirty="0">
                <a:solidFill>
                  <a:schemeClr val="bg1"/>
                </a:solidFill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</a:rPr>
              <a:t>int</a:t>
            </a:r>
            <a:r>
              <a:rPr lang="en-US" sz="1100" dirty="0">
                <a:solidFill>
                  <a:schemeClr val="bg1"/>
                </a:solidFill>
              </a:rPr>
              <a:t> gas = </a:t>
            </a:r>
            <a:r>
              <a:rPr lang="en-US" sz="1100" dirty="0" err="1">
                <a:solidFill>
                  <a:schemeClr val="bg1"/>
                </a:solidFill>
              </a:rPr>
              <a:t>analogRead</a:t>
            </a:r>
            <a:r>
              <a:rPr lang="en-US" sz="1100" dirty="0">
                <a:solidFill>
                  <a:schemeClr val="bg1"/>
                </a:solidFill>
              </a:rPr>
              <a:t>(A0);</a:t>
            </a:r>
          </a:p>
          <a:p>
            <a:r>
              <a:rPr lang="en-US" sz="1100" dirty="0" err="1">
                <a:solidFill>
                  <a:schemeClr val="bg1"/>
                </a:solidFill>
              </a:rPr>
              <a:t>int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flameStatus</a:t>
            </a:r>
            <a:r>
              <a:rPr lang="en-US" sz="1100" dirty="0">
                <a:solidFill>
                  <a:schemeClr val="bg1"/>
                </a:solidFill>
              </a:rPr>
              <a:t> = </a:t>
            </a:r>
            <a:r>
              <a:rPr lang="en-US" sz="1100" dirty="0" err="1">
                <a:solidFill>
                  <a:schemeClr val="bg1"/>
                </a:solidFill>
              </a:rPr>
              <a:t>digitalRead</a:t>
            </a:r>
            <a:r>
              <a:rPr lang="en-US" sz="1100" dirty="0">
                <a:solidFill>
                  <a:schemeClr val="bg1"/>
                </a:solidFill>
              </a:rPr>
              <a:t>(</a:t>
            </a:r>
            <a:r>
              <a:rPr lang="en-US" sz="1100" dirty="0" err="1">
                <a:solidFill>
                  <a:schemeClr val="bg1"/>
                </a:solidFill>
              </a:rPr>
              <a:t>flamePin</a:t>
            </a:r>
            <a:r>
              <a:rPr lang="en-US" sz="1100" dirty="0">
                <a:solidFill>
                  <a:schemeClr val="bg1"/>
                </a:solidFill>
              </a:rPr>
              <a:t>);</a:t>
            </a:r>
          </a:p>
          <a:p>
            <a:r>
              <a:rPr lang="en-US" sz="1100" dirty="0">
                <a:solidFill>
                  <a:schemeClr val="bg1"/>
                </a:solidFill>
              </a:rPr>
              <a:t>+ </a:t>
            </a:r>
            <a:r>
              <a:rPr lang="en-US" sz="1100" dirty="0" err="1">
                <a:solidFill>
                  <a:schemeClr val="bg1"/>
                </a:solidFill>
              </a:rPr>
              <a:t>Ghi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dữ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liệu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vào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hàng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đợi</a:t>
            </a:r>
            <a:r>
              <a:rPr lang="en-US" sz="1100" dirty="0">
                <a:solidFill>
                  <a:schemeClr val="bg1"/>
                </a:solidFill>
              </a:rPr>
              <a:t>:</a:t>
            </a:r>
          </a:p>
          <a:p>
            <a:r>
              <a:rPr lang="vi-VN" sz="1100" dirty="0">
                <a:solidFill>
                  <a:schemeClr val="bg1"/>
                </a:solidFill>
              </a:rPr>
              <a:t>xQueueOverwrite(queueGas, (void*)&amp;gas);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vi-VN" sz="1100" dirty="0">
                <a:solidFill>
                  <a:schemeClr val="bg1"/>
                </a:solidFill>
              </a:rPr>
              <a:t>xQueueOverwrite(queueFlame</a:t>
            </a:r>
            <a:r>
              <a:rPr lang="en-US" sz="1100" dirty="0">
                <a:solidFill>
                  <a:schemeClr val="bg1"/>
                </a:solidFill>
              </a:rPr>
              <a:t>,</a:t>
            </a:r>
            <a:r>
              <a:rPr lang="vi-VN" sz="1100" dirty="0">
                <a:solidFill>
                  <a:schemeClr val="bg1"/>
                </a:solidFill>
              </a:rPr>
              <a:t>(void*)&amp;flameStatus);</a:t>
            </a:r>
            <a:endParaRPr lang="en-US" sz="11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/>
          <p:cNvCxnSpPr>
            <a:stCxn id="12" idx="2"/>
          </p:cNvCxnSpPr>
          <p:nvPr/>
        </p:nvCxnSpPr>
        <p:spPr>
          <a:xfrm flipH="1">
            <a:off x="4448247" y="1325416"/>
            <a:ext cx="3224" cy="30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64262" y="1697182"/>
            <a:ext cx="1567968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Hàng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đợi</a:t>
            </a:r>
            <a:r>
              <a:rPr lang="en-US" sz="1100" dirty="0">
                <a:solidFill>
                  <a:schemeClr val="bg1"/>
                </a:solidFill>
              </a:rPr>
              <a:t> Queue</a:t>
            </a:r>
          </a:p>
        </p:txBody>
      </p:sp>
      <p:cxnSp>
        <p:nvCxnSpPr>
          <p:cNvPr id="42" name="Straight Connector 41"/>
          <p:cNvCxnSpPr>
            <a:stCxn id="39" idx="3"/>
            <a:endCxn id="32" idx="1"/>
          </p:cNvCxnSpPr>
          <p:nvPr/>
        </p:nvCxnSpPr>
        <p:spPr>
          <a:xfrm flipV="1">
            <a:off x="5232230" y="1822926"/>
            <a:ext cx="1629208" cy="5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177270" y="2064290"/>
            <a:ext cx="3142468" cy="769441"/>
          </a:xfrm>
          <a:prstGeom prst="rect">
            <a:avLst/>
          </a:prstGeom>
          <a:solidFill>
            <a:schemeClr val="bg2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vi-VN" sz="1100" dirty="0">
                <a:solidFill>
                  <a:schemeClr val="bg1"/>
                </a:solidFill>
              </a:rPr>
              <a:t>QueueHandle_t queueGas;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vi-VN" sz="1100" dirty="0">
                <a:solidFill>
                  <a:schemeClr val="bg1"/>
                </a:solidFill>
              </a:rPr>
              <a:t>QueueHandle_t queueFlame;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vi-VN" sz="1100" dirty="0">
                <a:solidFill>
                  <a:schemeClr val="bg1"/>
                </a:solidFill>
              </a:rPr>
              <a:t>queueGas = xQueueCreate(1, sizeof(int));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vi-VN" sz="1100" dirty="0">
                <a:solidFill>
                  <a:schemeClr val="bg1"/>
                </a:solidFill>
              </a:rPr>
              <a:t>queueFlame = xQueueCreate( 1, sizeof(int));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07674" y="2060583"/>
            <a:ext cx="2653824" cy="2292935"/>
          </a:xfrm>
          <a:prstGeom prst="rect">
            <a:avLst/>
          </a:prstGeom>
          <a:solidFill>
            <a:schemeClr val="bg2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*</a:t>
            </a:r>
            <a:r>
              <a:rPr lang="en-US" sz="1100" dirty="0" err="1">
                <a:solidFill>
                  <a:schemeClr val="bg1"/>
                </a:solidFill>
              </a:rPr>
              <a:t>Creat</a:t>
            </a:r>
            <a:r>
              <a:rPr lang="en-US" sz="1100" dirty="0">
                <a:solidFill>
                  <a:schemeClr val="bg1"/>
                </a:solidFill>
              </a:rPr>
              <a:t> task</a:t>
            </a:r>
          </a:p>
          <a:p>
            <a:r>
              <a:rPr lang="vi-VN" sz="1100" dirty="0">
                <a:solidFill>
                  <a:schemeClr val="bg1"/>
                </a:solidFill>
              </a:rPr>
              <a:t>TaskHandle_t xHandler;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vi-VN" sz="1100" dirty="0">
                <a:solidFill>
                  <a:schemeClr val="bg1"/>
                </a:solidFill>
              </a:rPr>
              <a:t>xTaskCreate(taskHandler, "handler", 128, NULL, 1, &amp;xHandler);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 err="1">
                <a:solidFill>
                  <a:schemeClr val="bg1"/>
                </a:solidFill>
              </a:rPr>
              <a:t>Nhiệm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vụ</a:t>
            </a:r>
            <a:r>
              <a:rPr lang="en-US" sz="1100" dirty="0">
                <a:solidFill>
                  <a:schemeClr val="bg1"/>
                </a:solidFill>
              </a:rPr>
              <a:t> task 2:</a:t>
            </a:r>
          </a:p>
          <a:p>
            <a:r>
              <a:rPr lang="en-US" sz="1100" dirty="0">
                <a:solidFill>
                  <a:schemeClr val="bg1"/>
                </a:solidFill>
              </a:rPr>
              <a:t>+</a:t>
            </a:r>
            <a:r>
              <a:rPr lang="en-US" sz="1100" dirty="0" err="1">
                <a:solidFill>
                  <a:schemeClr val="bg1"/>
                </a:solidFill>
              </a:rPr>
              <a:t>Đọc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dữ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liệu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từ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hàng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đợi</a:t>
            </a:r>
            <a:r>
              <a:rPr lang="en-US" sz="1100" dirty="0">
                <a:solidFill>
                  <a:schemeClr val="bg1"/>
                </a:solidFill>
              </a:rPr>
              <a:t>:</a:t>
            </a:r>
          </a:p>
          <a:p>
            <a:r>
              <a:rPr lang="vi-VN" sz="1100" dirty="0">
                <a:solidFill>
                  <a:schemeClr val="bg1"/>
                </a:solidFill>
              </a:rPr>
              <a:t>xQueuePeek(queueGas, &amp;gBuffer, ( TickType_t ) 10 );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vi-VN" sz="1100" dirty="0">
                <a:solidFill>
                  <a:schemeClr val="bg1"/>
                </a:solidFill>
              </a:rPr>
              <a:t>xQueuePeek(queueFlame, &amp;fBuffer, ( TickType_t ) 10 );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+</a:t>
            </a:r>
            <a:r>
              <a:rPr lang="en-US" sz="1100" dirty="0" err="1">
                <a:solidFill>
                  <a:schemeClr val="bg1"/>
                </a:solidFill>
              </a:rPr>
              <a:t>Cài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đặt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điều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kiện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chạy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các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chức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năng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của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hệ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thống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  <a:p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0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71;p29"/>
          <p:cNvSpPr txBox="1">
            <a:spLocks/>
          </p:cNvSpPr>
          <p:nvPr/>
        </p:nvSpPr>
        <p:spPr>
          <a:xfrm>
            <a:off x="611041" y="244983"/>
            <a:ext cx="4747768" cy="5778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LẬP TRÌNH HỆ THỐNG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94155" y="1063806"/>
            <a:ext cx="1114631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ESP 8266</a:t>
            </a:r>
          </a:p>
        </p:txBody>
      </p:sp>
      <p:cxnSp>
        <p:nvCxnSpPr>
          <p:cNvPr id="25" name="Straight Connector 24"/>
          <p:cNvCxnSpPr>
            <a:stCxn id="31" idx="3"/>
            <a:endCxn id="39" idx="1"/>
          </p:cNvCxnSpPr>
          <p:nvPr/>
        </p:nvCxnSpPr>
        <p:spPr>
          <a:xfrm flipV="1">
            <a:off x="1811791" y="1817239"/>
            <a:ext cx="1852472" cy="5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96798" y="1607482"/>
            <a:ext cx="1114993" cy="43088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Kết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nối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với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wifi</a:t>
            </a:r>
            <a:r>
              <a:rPr lang="en-US" sz="1100" dirty="0" smtClean="0">
                <a:solidFill>
                  <a:schemeClr val="bg1"/>
                </a:solidFill>
              </a:rPr>
              <a:t>, </a:t>
            </a:r>
            <a:r>
              <a:rPr lang="en-US" sz="1100" dirty="0" err="1" smtClean="0">
                <a:solidFill>
                  <a:schemeClr val="bg1"/>
                </a:solidFill>
              </a:rPr>
              <a:t>FireBase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85799" y="1601794"/>
            <a:ext cx="1857446" cy="43088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Phân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tích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dữ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liệu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 smtClean="0">
                <a:solidFill>
                  <a:schemeClr val="bg1"/>
                </a:solidFill>
              </a:rPr>
              <a:t>thực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hiện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chức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năng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/>
          <p:cNvCxnSpPr>
            <a:stCxn id="12" idx="2"/>
          </p:cNvCxnSpPr>
          <p:nvPr/>
        </p:nvCxnSpPr>
        <p:spPr>
          <a:xfrm flipH="1">
            <a:off x="4448247" y="1325416"/>
            <a:ext cx="3224" cy="30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64263" y="1601795"/>
            <a:ext cx="1567968" cy="43088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Xử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lý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dữ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liệu</a:t>
            </a:r>
            <a:r>
              <a:rPr lang="en-US" sz="1100" dirty="0" smtClean="0">
                <a:solidFill>
                  <a:schemeClr val="bg1"/>
                </a:solidFill>
              </a:rPr>
              <a:t>, </a:t>
            </a:r>
            <a:r>
              <a:rPr lang="en-US" sz="1100" dirty="0" err="1" smtClean="0">
                <a:solidFill>
                  <a:schemeClr val="bg1"/>
                </a:solidFill>
              </a:rPr>
              <a:t>gửi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và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đọc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dữ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liệu</a:t>
            </a:r>
            <a:r>
              <a:rPr lang="en-US" sz="1100" dirty="0" smtClean="0">
                <a:solidFill>
                  <a:schemeClr val="bg1"/>
                </a:solidFill>
              </a:rPr>
              <a:t>  </a:t>
            </a:r>
            <a:r>
              <a:rPr lang="en-US" sz="1100" dirty="0" err="1" smtClean="0">
                <a:solidFill>
                  <a:schemeClr val="bg1"/>
                </a:solidFill>
              </a:rPr>
              <a:t>FireBase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42" name="Straight Connector 41"/>
          <p:cNvCxnSpPr>
            <a:stCxn id="39" idx="3"/>
            <a:endCxn id="32" idx="1"/>
          </p:cNvCxnSpPr>
          <p:nvPr/>
        </p:nvCxnSpPr>
        <p:spPr>
          <a:xfrm flipV="1">
            <a:off x="5232231" y="1817238"/>
            <a:ext cx="145356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1097" y="2253813"/>
            <a:ext cx="2503766" cy="64633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- </a:t>
            </a:r>
            <a:r>
              <a:rPr lang="en-US" sz="1100" dirty="0" err="1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WiFi.begin</a:t>
            </a:r>
            <a:r>
              <a:rPr lang="en-US" sz="1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(</a:t>
            </a:r>
            <a:r>
              <a:rPr lang="en-US" sz="1100" dirty="0" err="1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ssid</a:t>
            </a:r>
            <a:r>
              <a:rPr lang="en-US" sz="11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, pass</a:t>
            </a:r>
            <a:r>
              <a:rPr lang="en-US" sz="1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-</a:t>
            </a:r>
            <a:r>
              <a:rPr lang="en-US" sz="11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Firebase.begin</a:t>
            </a:r>
            <a:r>
              <a:rPr lang="en-US" sz="11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(FIREBASE_HOST, FIREBASE_AUTH</a:t>
            </a:r>
            <a:r>
              <a:rPr lang="en-US" sz="1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38027" y="2213127"/>
            <a:ext cx="3457074" cy="263149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vi-VN" sz="1100" dirty="0">
                <a:solidFill>
                  <a:schemeClr val="bg1"/>
                </a:solidFill>
              </a:rPr>
              <a:t>data1 = Esp.readString();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vi-VN" sz="1100" dirty="0">
                <a:solidFill>
                  <a:schemeClr val="bg1"/>
                </a:solidFill>
              </a:rPr>
              <a:t>int n = data1.length();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vi-VN" sz="1100" dirty="0">
                <a:solidFill>
                  <a:schemeClr val="bg1"/>
                </a:solidFill>
              </a:rPr>
              <a:t>char char_array[n + 1];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vi-VN" sz="1100" dirty="0">
                <a:solidFill>
                  <a:schemeClr val="bg1"/>
                </a:solidFill>
              </a:rPr>
              <a:t>strcpy(char_array, data1.c_str());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vi-VN" sz="1100" dirty="0">
                <a:solidFill>
                  <a:schemeClr val="bg1"/>
                </a:solidFill>
              </a:rPr>
              <a:t>val1 = strtok(char_array, ",");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vi-VN" sz="1100" dirty="0">
                <a:solidFill>
                  <a:schemeClr val="bg1"/>
                </a:solidFill>
              </a:rPr>
              <a:t>------------------------------------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vi-VN" sz="1100" dirty="0">
                <a:solidFill>
                  <a:schemeClr val="bg1"/>
                </a:solidFill>
              </a:rPr>
              <a:t>val2 = strtok(NULL, ",");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vi-VN" sz="1100" dirty="0">
                <a:solidFill>
                  <a:schemeClr val="bg1"/>
                </a:solidFill>
              </a:rPr>
              <a:t>------------------------------------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vi-VN" sz="1100" dirty="0">
                <a:solidFill>
                  <a:schemeClr val="bg1"/>
                </a:solidFill>
              </a:rPr>
              <a:t>temp1 = atoi(val1);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vi-VN" sz="1100" dirty="0">
                <a:solidFill>
                  <a:schemeClr val="bg1"/>
                </a:solidFill>
              </a:rPr>
              <a:t>temp2 = atoi(val2</a:t>
            </a:r>
            <a:r>
              <a:rPr lang="vi-VN" sz="1100" dirty="0" smtClean="0">
                <a:solidFill>
                  <a:schemeClr val="bg1"/>
                </a:solidFill>
              </a:rPr>
              <a:t>);</a:t>
            </a:r>
            <a:endParaRPr lang="en-US" sz="1100" dirty="0" smtClean="0">
              <a:solidFill>
                <a:schemeClr val="bg1"/>
              </a:solidFill>
            </a:endParaRPr>
          </a:p>
          <a:p>
            <a:r>
              <a:rPr lang="en-US" sz="1100" dirty="0" smtClean="0">
                <a:solidFill>
                  <a:schemeClr val="bg1"/>
                </a:solidFill>
              </a:rPr>
              <a:t>------------------------------------</a:t>
            </a:r>
          </a:p>
          <a:p>
            <a:r>
              <a:rPr lang="en-US" sz="1100" dirty="0" err="1">
                <a:solidFill>
                  <a:schemeClr val="bg1"/>
                </a:solidFill>
              </a:rPr>
              <a:t>Firebase.setInt</a:t>
            </a:r>
            <a:r>
              <a:rPr lang="en-US" sz="1100" dirty="0">
                <a:solidFill>
                  <a:schemeClr val="bg1"/>
                </a:solidFill>
              </a:rPr>
              <a:t>(</a:t>
            </a:r>
            <a:r>
              <a:rPr lang="en-US" sz="1100" dirty="0" err="1">
                <a:solidFill>
                  <a:schemeClr val="bg1"/>
                </a:solidFill>
              </a:rPr>
              <a:t>firebaseData</a:t>
            </a:r>
            <a:r>
              <a:rPr lang="en-US" sz="1100" dirty="0">
                <a:solidFill>
                  <a:schemeClr val="bg1"/>
                </a:solidFill>
              </a:rPr>
              <a:t>, path + "/"+ </a:t>
            </a:r>
            <a:r>
              <a:rPr lang="en-US" sz="1100" dirty="0" err="1">
                <a:solidFill>
                  <a:schemeClr val="bg1"/>
                </a:solidFill>
              </a:rPr>
              <a:t>pathString</a:t>
            </a:r>
            <a:r>
              <a:rPr lang="en-US" sz="1100" dirty="0">
                <a:solidFill>
                  <a:schemeClr val="bg1"/>
                </a:solidFill>
              </a:rPr>
              <a:t>, value</a:t>
            </a:r>
            <a:r>
              <a:rPr lang="en-US" sz="1100" dirty="0" smtClean="0">
                <a:solidFill>
                  <a:schemeClr val="bg1"/>
                </a:solidFill>
              </a:rPr>
              <a:t>);</a:t>
            </a:r>
          </a:p>
          <a:p>
            <a:r>
              <a:rPr lang="en-US" sz="1100" dirty="0" err="1" smtClean="0">
                <a:solidFill>
                  <a:schemeClr val="bg1"/>
                </a:solidFill>
              </a:rPr>
              <a:t>Firebase.getBool</a:t>
            </a:r>
            <a:r>
              <a:rPr lang="en-US" sz="1100" dirty="0" smtClean="0">
                <a:solidFill>
                  <a:schemeClr val="bg1"/>
                </a:solidFill>
              </a:rPr>
              <a:t>(</a:t>
            </a:r>
            <a:r>
              <a:rPr lang="en-US" sz="1100" dirty="0" err="1" smtClean="0">
                <a:solidFill>
                  <a:schemeClr val="bg1"/>
                </a:solidFill>
              </a:rPr>
              <a:t>firebaseData</a:t>
            </a:r>
            <a:r>
              <a:rPr lang="en-US" sz="1100" dirty="0">
                <a:solidFill>
                  <a:schemeClr val="bg1"/>
                </a:solidFill>
              </a:rPr>
              <a:t>,"//window</a:t>
            </a:r>
            <a:r>
              <a:rPr lang="en-US" sz="1100" dirty="0" smtClean="0">
                <a:solidFill>
                  <a:schemeClr val="bg1"/>
                </a:solidFill>
              </a:rPr>
              <a:t>");</a:t>
            </a:r>
          </a:p>
          <a:p>
            <a:r>
              <a:rPr lang="en-US" sz="1100" dirty="0" smtClean="0">
                <a:solidFill>
                  <a:schemeClr val="bg1"/>
                </a:solidFill>
                <a:effectLst/>
              </a:rPr>
              <a:t>-------------------------------------------</a:t>
            </a:r>
            <a:endParaRPr lang="en-US" sz="1100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18265" y="2213127"/>
            <a:ext cx="4429595" cy="161582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--------------------------------------</a:t>
            </a:r>
          </a:p>
          <a:p>
            <a:r>
              <a:rPr lang="en-US" sz="1100" dirty="0">
                <a:solidFill>
                  <a:schemeClr val="bg1"/>
                </a:solidFill>
              </a:rPr>
              <a:t> if ( (temp1 &lt; 600) &amp;&amp; (temp2 == 0</a:t>
            </a:r>
            <a:r>
              <a:rPr lang="en-US" sz="1100" dirty="0" smtClean="0">
                <a:solidFill>
                  <a:schemeClr val="bg1"/>
                </a:solidFill>
              </a:rPr>
              <a:t>)) </a:t>
            </a:r>
            <a:r>
              <a:rPr lang="en-US" sz="1100" dirty="0">
                <a:solidFill>
                  <a:schemeClr val="bg1"/>
                </a:solidFill>
              </a:rPr>
              <a:t>{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if(!</a:t>
            </a:r>
            <a:r>
              <a:rPr lang="en-US" sz="1100" dirty="0" err="1">
                <a:solidFill>
                  <a:schemeClr val="bg1"/>
                </a:solidFill>
              </a:rPr>
              <a:t>cuaState</a:t>
            </a:r>
            <a:r>
              <a:rPr lang="en-US" sz="1100" dirty="0" smtClean="0">
                <a:solidFill>
                  <a:schemeClr val="bg1"/>
                </a:solidFill>
              </a:rPr>
              <a:t>){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         ------------------------------------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 smtClean="0">
                <a:solidFill>
                  <a:schemeClr val="bg1"/>
                </a:solidFill>
              </a:rPr>
              <a:t>     }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 smtClean="0">
                <a:solidFill>
                  <a:schemeClr val="bg1"/>
                </a:solidFill>
              </a:rPr>
              <a:t> }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Else if{</a:t>
            </a:r>
          </a:p>
          <a:p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------------------------------------------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}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71;p29"/>
          <p:cNvSpPr txBox="1">
            <a:spLocks/>
          </p:cNvSpPr>
          <p:nvPr/>
        </p:nvSpPr>
        <p:spPr>
          <a:xfrm>
            <a:off x="611041" y="244983"/>
            <a:ext cx="4747768" cy="5778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LẬP TRÌNH HỆ THỐNG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09248" y="1056422"/>
            <a:ext cx="1114631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Android Studio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>
            <a:stCxn id="31" idx="3"/>
            <a:endCxn id="39" idx="1"/>
          </p:cNvCxnSpPr>
          <p:nvPr/>
        </p:nvCxnSpPr>
        <p:spPr>
          <a:xfrm flipV="1">
            <a:off x="1811791" y="1817239"/>
            <a:ext cx="1852472" cy="5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96798" y="1607482"/>
            <a:ext cx="1114993" cy="43088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Kết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nối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với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FireBase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85799" y="1601794"/>
            <a:ext cx="1857446" cy="43088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Phân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tích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dữ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liệu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 smtClean="0">
                <a:solidFill>
                  <a:schemeClr val="bg1"/>
                </a:solidFill>
              </a:rPr>
              <a:t>thực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hiện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chức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năng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/>
          <p:cNvCxnSpPr>
            <a:stCxn id="12" idx="2"/>
          </p:cNvCxnSpPr>
          <p:nvPr/>
        </p:nvCxnSpPr>
        <p:spPr>
          <a:xfrm flipH="1">
            <a:off x="4448247" y="1325416"/>
            <a:ext cx="3224" cy="30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64263" y="1601795"/>
            <a:ext cx="1567968" cy="6001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Đọc</a:t>
            </a:r>
            <a:r>
              <a:rPr lang="en-US" sz="1100" dirty="0" smtClean="0">
                <a:solidFill>
                  <a:schemeClr val="bg1"/>
                </a:solidFill>
              </a:rPr>
              <a:t> , </a:t>
            </a:r>
            <a:r>
              <a:rPr lang="en-US" sz="1100" dirty="0" err="1" smtClean="0">
                <a:solidFill>
                  <a:schemeClr val="bg1"/>
                </a:solidFill>
              </a:rPr>
              <a:t>gửi</a:t>
            </a:r>
            <a:r>
              <a:rPr lang="en-US" sz="1100" dirty="0" smtClean="0">
                <a:solidFill>
                  <a:schemeClr val="bg1"/>
                </a:solidFill>
              </a:rPr>
              <a:t>, </a:t>
            </a:r>
            <a:r>
              <a:rPr lang="en-US" sz="1100" dirty="0" err="1" smtClean="0">
                <a:solidFill>
                  <a:schemeClr val="bg1"/>
                </a:solidFill>
              </a:rPr>
              <a:t>dữ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liệu</a:t>
            </a:r>
            <a:r>
              <a:rPr lang="en-US" sz="1100" dirty="0" smtClean="0">
                <a:solidFill>
                  <a:schemeClr val="bg1"/>
                </a:solidFill>
              </a:rPr>
              <a:t>  </a:t>
            </a:r>
            <a:r>
              <a:rPr lang="en-US" sz="1100" dirty="0" err="1" smtClean="0">
                <a:solidFill>
                  <a:schemeClr val="bg1"/>
                </a:solidFill>
              </a:rPr>
              <a:t>FireBase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và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xử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lý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dữ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liệu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42" name="Straight Connector 41"/>
          <p:cNvCxnSpPr>
            <a:stCxn id="39" idx="3"/>
            <a:endCxn id="32" idx="1"/>
          </p:cNvCxnSpPr>
          <p:nvPr/>
        </p:nvCxnSpPr>
        <p:spPr>
          <a:xfrm flipV="1">
            <a:off x="5232231" y="1817238"/>
            <a:ext cx="145356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93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382441" y="229743"/>
            <a:ext cx="435719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III. </a:t>
            </a:r>
            <a:r>
              <a:rPr lang="en-US" dirty="0"/>
              <a:t>K</a:t>
            </a:r>
            <a:r>
              <a:rPr lang="en" dirty="0"/>
              <a:t>ẾT QUẢ THỰC NGHIỆM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40" y="1311349"/>
            <a:ext cx="3549502" cy="28707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456" y="1311348"/>
            <a:ext cx="3537097" cy="28707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44895" y="4408967"/>
            <a:ext cx="1956391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ngoài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thống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42074" y="4408967"/>
            <a:ext cx="1913860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thống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12778" y="807543"/>
            <a:ext cx="202018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</a:rPr>
              <a:t>Mô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hình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thực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tế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47640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9"/>
          <p:cNvSpPr txBox="1">
            <a:spLocks noGrp="1"/>
          </p:cNvSpPr>
          <p:nvPr>
            <p:ph type="subTitle" idx="1"/>
          </p:nvPr>
        </p:nvSpPr>
        <p:spPr>
          <a:xfrm>
            <a:off x="1044806" y="3814721"/>
            <a:ext cx="2262241" cy="55329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Vùng lắp mạch của hệ thống </a:t>
            </a:r>
            <a:endParaRPr dirty="0"/>
          </a:p>
        </p:txBody>
      </p:sp>
      <p:sp>
        <p:nvSpPr>
          <p:cNvPr id="575" name="Google Shape;575;p29"/>
          <p:cNvSpPr txBox="1">
            <a:spLocks noGrp="1"/>
          </p:cNvSpPr>
          <p:nvPr>
            <p:ph type="subTitle" idx="3"/>
          </p:nvPr>
        </p:nvSpPr>
        <p:spPr>
          <a:xfrm>
            <a:off x="3885036" y="444073"/>
            <a:ext cx="1915916" cy="50557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Giao diện ứng </a:t>
            </a:r>
            <a:r>
              <a:rPr lang="en" dirty="0" smtClean="0"/>
              <a:t>dụng của hệ thống</a:t>
            </a:r>
            <a:endParaRPr dirty="0"/>
          </a:p>
        </p:txBody>
      </p:sp>
      <p:cxnSp>
        <p:nvCxnSpPr>
          <p:cNvPr id="592" name="Google Shape;592;p29"/>
          <p:cNvCxnSpPr/>
          <p:nvPr/>
        </p:nvCxnSpPr>
        <p:spPr>
          <a:xfrm>
            <a:off x="1045606" y="2747014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/>
          <p:nvPr/>
        </p:nvCxnSpPr>
        <p:spPr>
          <a:xfrm flipH="1">
            <a:off x="7614379" y="1528170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81;p27"/>
          <p:cNvSpPr/>
          <p:nvPr/>
        </p:nvSpPr>
        <p:spPr>
          <a:xfrm rot="10800000">
            <a:off x="3390043" y="379488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" name="Google Shape;484;p27"/>
          <p:cNvCxnSpPr>
            <a:stCxn id="31" idx="1"/>
          </p:cNvCxnSpPr>
          <p:nvPr/>
        </p:nvCxnSpPr>
        <p:spPr>
          <a:xfrm flipH="1" flipV="1">
            <a:off x="3555930" y="2949359"/>
            <a:ext cx="658213" cy="1257571"/>
          </a:xfrm>
          <a:prstGeom prst="bentConnector4">
            <a:avLst>
              <a:gd name="adj1" fmla="val -34730"/>
              <a:gd name="adj2" fmla="val 6638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489;p27"/>
          <p:cNvSpPr/>
          <p:nvPr/>
        </p:nvSpPr>
        <p:spPr>
          <a:xfrm>
            <a:off x="3533820" y="3917276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81;p27"/>
          <p:cNvSpPr/>
          <p:nvPr/>
        </p:nvSpPr>
        <p:spPr>
          <a:xfrm rot="10800000">
            <a:off x="3885036" y="1054929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" name="Google Shape;484;p27"/>
          <p:cNvCxnSpPr/>
          <p:nvPr/>
        </p:nvCxnSpPr>
        <p:spPr>
          <a:xfrm rot="5400000">
            <a:off x="3293402" y="2141557"/>
            <a:ext cx="1070330" cy="54527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" name="Google Shape;622;p30"/>
          <p:cNvGrpSpPr/>
          <p:nvPr/>
        </p:nvGrpSpPr>
        <p:grpSpPr>
          <a:xfrm>
            <a:off x="4054905" y="1204155"/>
            <a:ext cx="484361" cy="528594"/>
            <a:chOff x="4890434" y="4287389"/>
            <a:chExt cx="345997" cy="346029"/>
          </a:xfrm>
        </p:grpSpPr>
        <p:sp>
          <p:nvSpPr>
            <p:cNvPr id="72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29;p30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7" y="444073"/>
            <a:ext cx="3484583" cy="3314160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 rotWithShape="1">
          <a:blip r:embed="rId4"/>
          <a:srcRect l="7784" t="11264" r="6204" b="16391"/>
          <a:stretch/>
        </p:blipFill>
        <p:spPr bwMode="auto">
          <a:xfrm>
            <a:off x="5994054" y="0"/>
            <a:ext cx="3075305" cy="514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145144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7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" grpId="0" build="p" animBg="1"/>
      <p:bldP spid="575" grpId="0" build="p" animBg="1"/>
      <p:bldP spid="31" grpId="0" animBg="1"/>
      <p:bldP spid="6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3" name="Google Shape;1233;p43"/>
          <p:cNvCxnSpPr/>
          <p:nvPr/>
        </p:nvCxnSpPr>
        <p:spPr>
          <a:xfrm rot="5400000" flipH="1">
            <a:off x="1203175" y="2002350"/>
            <a:ext cx="2287800" cy="1226700"/>
          </a:xfrm>
          <a:prstGeom prst="bentConnector4">
            <a:avLst>
              <a:gd name="adj1" fmla="val 23940"/>
              <a:gd name="adj2" fmla="val 11941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571;p29"/>
          <p:cNvSpPr txBox="1">
            <a:spLocks/>
          </p:cNvSpPr>
          <p:nvPr/>
        </p:nvSpPr>
        <p:spPr>
          <a:xfrm>
            <a:off x="611041" y="57900"/>
            <a:ext cx="4125964" cy="5778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thống</a:t>
            </a:r>
            <a:endParaRPr lang="en-US" sz="2800" dirty="0">
              <a:solidFill>
                <a:schemeClr val="bg1"/>
              </a:solidFill>
              <a:latin typeface="Maven Pro SemiBol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7062" y="1910171"/>
            <a:ext cx="1169943" cy="40011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FF00"/>
                </a:solidFill>
              </a:rPr>
              <a:t>Hiển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thị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63381" y="4566929"/>
            <a:ext cx="679467" cy="307777"/>
          </a:xfrm>
          <a:prstGeom prst="rect">
            <a:avLst/>
          </a:prstGeom>
          <a:solidFill>
            <a:schemeClr val="tx1">
              <a:lumMod val="50000"/>
            </a:schemeClr>
          </a:solidFill>
          <a:ln w="63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App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27062" y="4566930"/>
            <a:ext cx="639392" cy="307777"/>
          </a:xfrm>
          <a:prstGeom prst="rect">
            <a:avLst/>
          </a:prstGeom>
          <a:solidFill>
            <a:schemeClr val="tx1">
              <a:lumMod val="50000"/>
            </a:schemeClr>
          </a:solidFill>
          <a:ln w="63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LCD</a:t>
            </a:r>
          </a:p>
        </p:txBody>
      </p:sp>
      <p:pic>
        <p:nvPicPr>
          <p:cNvPr id="13" name="Picture 12"/>
          <p:cNvPicPr/>
          <p:nvPr/>
        </p:nvPicPr>
        <p:blipFill rotWithShape="1">
          <a:blip r:embed="rId3"/>
          <a:srcRect t="11122" r="48570" b="52972"/>
          <a:stretch/>
        </p:blipFill>
        <p:spPr>
          <a:xfrm>
            <a:off x="274814" y="1082842"/>
            <a:ext cx="2807548" cy="304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705" y="1082841"/>
            <a:ext cx="3815583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7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3" name="Google Shape;1233;p43"/>
          <p:cNvCxnSpPr/>
          <p:nvPr/>
        </p:nvCxnSpPr>
        <p:spPr>
          <a:xfrm flipV="1">
            <a:off x="2345714" y="2225953"/>
            <a:ext cx="2292218" cy="1688339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571;p29"/>
          <p:cNvSpPr txBox="1">
            <a:spLocks/>
          </p:cNvSpPr>
          <p:nvPr/>
        </p:nvSpPr>
        <p:spPr>
          <a:xfrm>
            <a:off x="611041" y="244983"/>
            <a:ext cx="4125964" cy="5778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thống</a:t>
            </a:r>
            <a:endParaRPr lang="en-US" sz="2800" dirty="0">
              <a:solidFill>
                <a:schemeClr val="bg1"/>
              </a:solidFill>
              <a:latin typeface="Maven Pro SemiBold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70110" y="1918176"/>
            <a:ext cx="1072529" cy="307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C00000"/>
                </a:solidFill>
              </a:rPr>
              <a:t>Cảnh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Báo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618" y="245493"/>
            <a:ext cx="3221687" cy="1524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5379" y="1904767"/>
            <a:ext cx="1368163" cy="307777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Còi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báo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động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6824" y="3759600"/>
            <a:ext cx="1467333" cy="30938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Giao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diện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blynk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75814" y="4482913"/>
            <a:ext cx="2051587" cy="523220"/>
          </a:xfrm>
          <a:prstGeom prst="rect">
            <a:avLst/>
          </a:prstGeom>
          <a:solidFill>
            <a:schemeClr val="tx1">
              <a:lumMod val="50000"/>
            </a:schemeClr>
          </a:solidFill>
          <a:ln w="63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Trung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tâm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thông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báo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điện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thoại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và</a:t>
            </a:r>
            <a:r>
              <a:rPr lang="en-US" dirty="0">
                <a:solidFill>
                  <a:srgbClr val="C00000"/>
                </a:solidFill>
              </a:rPr>
              <a:t> email</a:t>
            </a:r>
          </a:p>
        </p:txBody>
      </p:sp>
      <p:cxnSp>
        <p:nvCxnSpPr>
          <p:cNvPr id="18" name="Google Shape;1233;p43"/>
          <p:cNvCxnSpPr>
            <a:stCxn id="14" idx="1"/>
          </p:cNvCxnSpPr>
          <p:nvPr/>
        </p:nvCxnSpPr>
        <p:spPr>
          <a:xfrm rot="10800000" flipH="1">
            <a:off x="5775813" y="2225953"/>
            <a:ext cx="755615" cy="2518570"/>
          </a:xfrm>
          <a:prstGeom prst="bentConnector4">
            <a:avLst>
              <a:gd name="adj1" fmla="val -150358"/>
              <a:gd name="adj2" fmla="val 936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Picture 14"/>
          <p:cNvPicPr/>
          <p:nvPr/>
        </p:nvPicPr>
        <p:blipFill rotWithShape="1">
          <a:blip r:embed="rId4"/>
          <a:srcRect l="259" t="11751" r="-259" b="52379"/>
          <a:stretch/>
        </p:blipFill>
        <p:spPr bwMode="auto">
          <a:xfrm>
            <a:off x="141385" y="1556084"/>
            <a:ext cx="3096895" cy="18368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/>
          <p:cNvPicPr/>
          <p:nvPr/>
        </p:nvPicPr>
        <p:blipFill rotWithShape="1">
          <a:blip r:embed="rId5"/>
          <a:srcRect t="19608" r="2454" b="55316"/>
          <a:stretch/>
        </p:blipFill>
        <p:spPr bwMode="auto">
          <a:xfrm>
            <a:off x="4002300" y="2396595"/>
            <a:ext cx="2029638" cy="1931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/>
          <p:cNvPicPr/>
          <p:nvPr/>
        </p:nvPicPr>
        <p:blipFill rotWithShape="1">
          <a:blip r:embed="rId6"/>
          <a:srcRect t="72042"/>
          <a:stretch/>
        </p:blipFill>
        <p:spPr>
          <a:xfrm>
            <a:off x="6031938" y="2396595"/>
            <a:ext cx="3112062" cy="19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1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3" name="Google Shape;1233;p43"/>
          <p:cNvCxnSpPr/>
          <p:nvPr/>
        </p:nvCxnSpPr>
        <p:spPr>
          <a:xfrm rot="10800000">
            <a:off x="2674026" y="1454104"/>
            <a:ext cx="3512023" cy="1405975"/>
          </a:xfrm>
          <a:prstGeom prst="bentConnector3">
            <a:avLst>
              <a:gd name="adj1" fmla="val 6762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571;p29"/>
          <p:cNvSpPr txBox="1">
            <a:spLocks/>
          </p:cNvSpPr>
          <p:nvPr/>
        </p:nvSpPr>
        <p:spPr>
          <a:xfrm>
            <a:off x="611041" y="244983"/>
            <a:ext cx="4125964" cy="5778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thống</a:t>
            </a:r>
            <a:endParaRPr lang="en-US" sz="2800" dirty="0">
              <a:solidFill>
                <a:schemeClr val="bg1"/>
              </a:solidFill>
              <a:latin typeface="Maven Pro SemiBold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75405" y="2230999"/>
            <a:ext cx="1395663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Phòng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cháy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nổ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 err="1">
                <a:solidFill>
                  <a:schemeClr val="bg1"/>
                </a:solidFill>
              </a:rPr>
              <a:t>tự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động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48" y="302509"/>
            <a:ext cx="2472597" cy="1780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48" y="2956329"/>
            <a:ext cx="2475069" cy="2062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1061" y="2336860"/>
            <a:ext cx="1251285" cy="5232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Mở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cửa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3350" y="1038957"/>
            <a:ext cx="1780673" cy="30777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Tự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nước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104"/>
            <a:ext cx="3698465" cy="35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4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71;p29"/>
          <p:cNvSpPr txBox="1">
            <a:spLocks/>
          </p:cNvSpPr>
          <p:nvPr/>
        </p:nvSpPr>
        <p:spPr>
          <a:xfrm>
            <a:off x="611041" y="244983"/>
            <a:ext cx="4125964" cy="5778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thống</a:t>
            </a:r>
            <a:endParaRPr lang="en-US" sz="2800" dirty="0">
              <a:solidFill>
                <a:schemeClr val="bg1"/>
              </a:solidFill>
              <a:latin typeface="Maven Pro SemiBold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78360" y="2106741"/>
            <a:ext cx="1395663" cy="52322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Cuộc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gọi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khẩn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69976" y="2106741"/>
            <a:ext cx="1395663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Ngắt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cảnh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báo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/>
          <p:nvPr/>
        </p:nvPicPr>
        <p:blipFill rotWithShape="1">
          <a:blip r:embed="rId3"/>
          <a:srcRect l="7784" t="11264" r="6204" b="16391"/>
          <a:stretch/>
        </p:blipFill>
        <p:spPr bwMode="auto">
          <a:xfrm>
            <a:off x="3034347" y="978567"/>
            <a:ext cx="3075305" cy="41649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6457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3" name="Google Shape;1233;p43"/>
          <p:cNvCxnSpPr/>
          <p:nvPr/>
        </p:nvCxnSpPr>
        <p:spPr>
          <a:xfrm rot="10800000">
            <a:off x="1733728" y="1471802"/>
            <a:ext cx="6543999" cy="30199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571;p29"/>
          <p:cNvSpPr txBox="1">
            <a:spLocks/>
          </p:cNvSpPr>
          <p:nvPr/>
        </p:nvSpPr>
        <p:spPr>
          <a:xfrm>
            <a:off x="473537" y="148962"/>
            <a:ext cx="4125964" cy="5778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aven Pro SemiBold" panose="020B0604020202020204" charset="0"/>
              </a:rPr>
              <a:t>thống</a:t>
            </a:r>
            <a:endParaRPr lang="en-US" sz="2800" dirty="0">
              <a:solidFill>
                <a:schemeClr val="bg1"/>
              </a:solidFill>
              <a:latin typeface="Maven Pro SemiBold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28860" y="1466021"/>
            <a:ext cx="1416289" cy="307777"/>
          </a:xfrm>
          <a:prstGeom prst="rect">
            <a:avLst/>
          </a:prstGeom>
          <a:solidFill>
            <a:schemeClr val="tx1">
              <a:lumMod val="5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Điều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khiển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cửa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4172" y="844624"/>
            <a:ext cx="603575" cy="30777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App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72458" y="844624"/>
            <a:ext cx="735644" cy="31676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Button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297" y="3088566"/>
            <a:ext cx="2076307" cy="18425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297" y="1159272"/>
            <a:ext cx="2061967" cy="18425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" y="1251740"/>
            <a:ext cx="3135766" cy="2121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727" y="2674516"/>
            <a:ext cx="2923183" cy="239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9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882459" y="2980734"/>
            <a:ext cx="1386600" cy="7557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HỆ THỐNG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139382" y="2900260"/>
            <a:ext cx="2152500" cy="7245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KHẢO SÁT &amp; XÂY DỰNG BÀI TOÁN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162932" y="233129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882459" y="233129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05336" y="233129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882459" y="1248153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882459" y="1660203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05336" y="1660203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27"/>
          <p:cNvSpPr/>
          <p:nvPr/>
        </p:nvSpPr>
        <p:spPr>
          <a:xfrm>
            <a:off x="7429440" y="2072265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roup 27"/>
          <p:cNvGrpSpPr/>
          <p:nvPr/>
        </p:nvGrpSpPr>
        <p:grpSpPr>
          <a:xfrm>
            <a:off x="1162932" y="1010115"/>
            <a:ext cx="1291433" cy="1610074"/>
            <a:chOff x="1223892" y="453855"/>
            <a:chExt cx="1291433" cy="1610074"/>
          </a:xfrm>
        </p:grpSpPr>
        <p:sp>
          <p:nvSpPr>
            <p:cNvPr id="481" name="Google Shape;481;p27"/>
            <p:cNvSpPr/>
            <p:nvPr/>
          </p:nvSpPr>
          <p:spPr>
            <a:xfrm>
              <a:off x="1223892" y="691893"/>
              <a:ext cx="824100" cy="8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4" name="Google Shape;484;p27"/>
            <p:cNvCxnSpPr>
              <a:stCxn id="481" idx="1"/>
              <a:endCxn id="476" idx="1"/>
            </p:cNvCxnSpPr>
            <p:nvPr/>
          </p:nvCxnSpPr>
          <p:spPr>
            <a:xfrm rot="10800000" flipV="1">
              <a:off x="1223892" y="1103942"/>
              <a:ext cx="12700" cy="959987"/>
            </a:xfrm>
            <a:prstGeom prst="bentConnector3">
              <a:avLst>
                <a:gd name="adj1" fmla="val 180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7" name="Google Shape;487;p27"/>
            <p:cNvSpPr/>
            <p:nvPr/>
          </p:nvSpPr>
          <p:spPr>
            <a:xfrm>
              <a:off x="2276592" y="453855"/>
              <a:ext cx="238733" cy="238031"/>
            </a:xfrm>
            <a:custGeom>
              <a:avLst/>
              <a:gdLst/>
              <a:ahLst/>
              <a:cxnLst/>
              <a:rect l="l" t="t" r="r" b="b"/>
              <a:pathLst>
                <a:path w="6593" h="6575" extrusionOk="0">
                  <a:moveTo>
                    <a:pt x="6256" y="338"/>
                  </a:moveTo>
                  <a:lnTo>
                    <a:pt x="6256" y="6237"/>
                  </a:lnTo>
                  <a:lnTo>
                    <a:pt x="338" y="6237"/>
                  </a:lnTo>
                  <a:lnTo>
                    <a:pt x="338" y="338"/>
                  </a:lnTo>
                  <a:close/>
                  <a:moveTo>
                    <a:pt x="1" y="1"/>
                  </a:moveTo>
                  <a:lnTo>
                    <a:pt x="1" y="6574"/>
                  </a:lnTo>
                  <a:lnTo>
                    <a:pt x="6593" y="6574"/>
                  </a:lnTo>
                  <a:lnTo>
                    <a:pt x="6593" y="1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1347341" y="798410"/>
              <a:ext cx="577195" cy="577814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3763" y="358"/>
                  </a:moveTo>
                  <a:cubicBezTo>
                    <a:pt x="4096" y="358"/>
                    <a:pt x="4346" y="632"/>
                    <a:pt x="4346" y="941"/>
                  </a:cubicBezTo>
                  <a:cubicBezTo>
                    <a:pt x="4346" y="1144"/>
                    <a:pt x="4239" y="1346"/>
                    <a:pt x="4061" y="1441"/>
                  </a:cubicBezTo>
                  <a:cubicBezTo>
                    <a:pt x="4013" y="1477"/>
                    <a:pt x="3977" y="1536"/>
                    <a:pt x="3977" y="1596"/>
                  </a:cubicBezTo>
                  <a:lnTo>
                    <a:pt x="3977" y="2001"/>
                  </a:lnTo>
                  <a:cubicBezTo>
                    <a:pt x="3977" y="2096"/>
                    <a:pt x="4049" y="2179"/>
                    <a:pt x="4156" y="2179"/>
                  </a:cubicBezTo>
                  <a:lnTo>
                    <a:pt x="5394" y="2179"/>
                  </a:lnTo>
                  <a:lnTo>
                    <a:pt x="5394" y="3406"/>
                  </a:lnTo>
                  <a:cubicBezTo>
                    <a:pt x="5394" y="3513"/>
                    <a:pt x="5466" y="3584"/>
                    <a:pt x="5573" y="3584"/>
                  </a:cubicBezTo>
                  <a:lnTo>
                    <a:pt x="5966" y="3584"/>
                  </a:lnTo>
                  <a:cubicBezTo>
                    <a:pt x="6025" y="3584"/>
                    <a:pt x="6085" y="3561"/>
                    <a:pt x="6120" y="3501"/>
                  </a:cubicBezTo>
                  <a:cubicBezTo>
                    <a:pt x="6228" y="3322"/>
                    <a:pt x="6418" y="3215"/>
                    <a:pt x="6620" y="3215"/>
                  </a:cubicBezTo>
                  <a:cubicBezTo>
                    <a:pt x="6954" y="3215"/>
                    <a:pt x="7204" y="3489"/>
                    <a:pt x="7204" y="3799"/>
                  </a:cubicBezTo>
                  <a:cubicBezTo>
                    <a:pt x="7204" y="4120"/>
                    <a:pt x="6942" y="4382"/>
                    <a:pt x="6620" y="4382"/>
                  </a:cubicBezTo>
                  <a:cubicBezTo>
                    <a:pt x="6418" y="4382"/>
                    <a:pt x="6228" y="4275"/>
                    <a:pt x="6120" y="4096"/>
                  </a:cubicBezTo>
                  <a:cubicBezTo>
                    <a:pt x="6085" y="4037"/>
                    <a:pt x="6025" y="4001"/>
                    <a:pt x="5966" y="4001"/>
                  </a:cubicBezTo>
                  <a:lnTo>
                    <a:pt x="5573" y="4001"/>
                  </a:lnTo>
                  <a:cubicBezTo>
                    <a:pt x="5466" y="4001"/>
                    <a:pt x="5394" y="4084"/>
                    <a:pt x="5394" y="4180"/>
                  </a:cubicBezTo>
                  <a:lnTo>
                    <a:pt x="5394" y="5418"/>
                  </a:lnTo>
                  <a:lnTo>
                    <a:pt x="4334" y="5418"/>
                  </a:lnTo>
                  <a:lnTo>
                    <a:pt x="4334" y="5299"/>
                  </a:lnTo>
                  <a:cubicBezTo>
                    <a:pt x="4573" y="5120"/>
                    <a:pt x="4704" y="4834"/>
                    <a:pt x="4704" y="4561"/>
                  </a:cubicBezTo>
                  <a:cubicBezTo>
                    <a:pt x="4704" y="4037"/>
                    <a:pt x="4287" y="3620"/>
                    <a:pt x="3775" y="3620"/>
                  </a:cubicBezTo>
                  <a:cubicBezTo>
                    <a:pt x="3251" y="3620"/>
                    <a:pt x="2834" y="4037"/>
                    <a:pt x="2834" y="4561"/>
                  </a:cubicBezTo>
                  <a:cubicBezTo>
                    <a:pt x="2834" y="4858"/>
                    <a:pt x="2965" y="5132"/>
                    <a:pt x="3203" y="5299"/>
                  </a:cubicBezTo>
                  <a:lnTo>
                    <a:pt x="3203" y="5430"/>
                  </a:lnTo>
                  <a:lnTo>
                    <a:pt x="2144" y="5430"/>
                  </a:lnTo>
                  <a:lnTo>
                    <a:pt x="2144" y="2179"/>
                  </a:lnTo>
                  <a:lnTo>
                    <a:pt x="3382" y="2179"/>
                  </a:lnTo>
                  <a:cubicBezTo>
                    <a:pt x="3489" y="2179"/>
                    <a:pt x="3561" y="2096"/>
                    <a:pt x="3561" y="2001"/>
                  </a:cubicBezTo>
                  <a:lnTo>
                    <a:pt x="3561" y="1596"/>
                  </a:lnTo>
                  <a:cubicBezTo>
                    <a:pt x="3561" y="1536"/>
                    <a:pt x="3537" y="1477"/>
                    <a:pt x="3465" y="1441"/>
                  </a:cubicBezTo>
                  <a:cubicBezTo>
                    <a:pt x="3299" y="1346"/>
                    <a:pt x="3191" y="1144"/>
                    <a:pt x="3191" y="941"/>
                  </a:cubicBezTo>
                  <a:cubicBezTo>
                    <a:pt x="3191" y="608"/>
                    <a:pt x="3453" y="358"/>
                    <a:pt x="3763" y="358"/>
                  </a:cubicBezTo>
                  <a:close/>
                  <a:moveTo>
                    <a:pt x="9014" y="5811"/>
                  </a:moveTo>
                  <a:lnTo>
                    <a:pt x="9014" y="7799"/>
                  </a:lnTo>
                  <a:lnTo>
                    <a:pt x="9014" y="8025"/>
                  </a:lnTo>
                  <a:lnTo>
                    <a:pt x="9014" y="9049"/>
                  </a:lnTo>
                  <a:lnTo>
                    <a:pt x="7775" y="9049"/>
                  </a:lnTo>
                  <a:cubicBezTo>
                    <a:pt x="7668" y="9049"/>
                    <a:pt x="7597" y="9121"/>
                    <a:pt x="7597" y="9228"/>
                  </a:cubicBezTo>
                  <a:lnTo>
                    <a:pt x="7597" y="9633"/>
                  </a:lnTo>
                  <a:cubicBezTo>
                    <a:pt x="7597" y="9692"/>
                    <a:pt x="7621" y="9752"/>
                    <a:pt x="7680" y="9776"/>
                  </a:cubicBezTo>
                  <a:cubicBezTo>
                    <a:pt x="7859" y="9883"/>
                    <a:pt x="7966" y="10073"/>
                    <a:pt x="7966" y="10288"/>
                  </a:cubicBezTo>
                  <a:cubicBezTo>
                    <a:pt x="7966" y="10609"/>
                    <a:pt x="7704" y="10871"/>
                    <a:pt x="7382" y="10871"/>
                  </a:cubicBezTo>
                  <a:cubicBezTo>
                    <a:pt x="7061" y="10871"/>
                    <a:pt x="6811" y="10597"/>
                    <a:pt x="6811" y="10288"/>
                  </a:cubicBezTo>
                  <a:cubicBezTo>
                    <a:pt x="6811" y="10073"/>
                    <a:pt x="6906" y="9883"/>
                    <a:pt x="7085" y="9776"/>
                  </a:cubicBezTo>
                  <a:cubicBezTo>
                    <a:pt x="7144" y="9752"/>
                    <a:pt x="7180" y="9692"/>
                    <a:pt x="7180" y="9633"/>
                  </a:cubicBezTo>
                  <a:lnTo>
                    <a:pt x="7180" y="9228"/>
                  </a:lnTo>
                  <a:cubicBezTo>
                    <a:pt x="7180" y="9121"/>
                    <a:pt x="7109" y="9049"/>
                    <a:pt x="7001" y="9049"/>
                  </a:cubicBezTo>
                  <a:lnTo>
                    <a:pt x="5763" y="9049"/>
                  </a:lnTo>
                  <a:lnTo>
                    <a:pt x="5763" y="7811"/>
                  </a:lnTo>
                  <a:cubicBezTo>
                    <a:pt x="5763" y="7716"/>
                    <a:pt x="5692" y="7632"/>
                    <a:pt x="5585" y="7632"/>
                  </a:cubicBezTo>
                  <a:lnTo>
                    <a:pt x="5180" y="7632"/>
                  </a:lnTo>
                  <a:cubicBezTo>
                    <a:pt x="5120" y="7632"/>
                    <a:pt x="5061" y="7668"/>
                    <a:pt x="5037" y="7728"/>
                  </a:cubicBezTo>
                  <a:cubicBezTo>
                    <a:pt x="4930" y="7906"/>
                    <a:pt x="4739" y="8013"/>
                    <a:pt x="4525" y="8013"/>
                  </a:cubicBezTo>
                  <a:cubicBezTo>
                    <a:pt x="4203" y="8013"/>
                    <a:pt x="3953" y="7740"/>
                    <a:pt x="3953" y="7430"/>
                  </a:cubicBezTo>
                  <a:cubicBezTo>
                    <a:pt x="3953" y="7120"/>
                    <a:pt x="4215" y="6847"/>
                    <a:pt x="4525" y="6847"/>
                  </a:cubicBezTo>
                  <a:cubicBezTo>
                    <a:pt x="4739" y="6847"/>
                    <a:pt x="4930" y="6954"/>
                    <a:pt x="5037" y="7132"/>
                  </a:cubicBezTo>
                  <a:cubicBezTo>
                    <a:pt x="5061" y="7192"/>
                    <a:pt x="5120" y="7216"/>
                    <a:pt x="5180" y="7216"/>
                  </a:cubicBezTo>
                  <a:lnTo>
                    <a:pt x="5585" y="7216"/>
                  </a:lnTo>
                  <a:cubicBezTo>
                    <a:pt x="5692" y="7216"/>
                    <a:pt x="5763" y="7144"/>
                    <a:pt x="5763" y="7037"/>
                  </a:cubicBezTo>
                  <a:lnTo>
                    <a:pt x="5763" y="5811"/>
                  </a:lnTo>
                  <a:lnTo>
                    <a:pt x="6823" y="5811"/>
                  </a:lnTo>
                  <a:lnTo>
                    <a:pt x="6823" y="5942"/>
                  </a:lnTo>
                  <a:cubicBezTo>
                    <a:pt x="6585" y="6120"/>
                    <a:pt x="6454" y="6406"/>
                    <a:pt x="6454" y="6680"/>
                  </a:cubicBezTo>
                  <a:cubicBezTo>
                    <a:pt x="6454" y="7204"/>
                    <a:pt x="6870" y="7621"/>
                    <a:pt x="7382" y="7621"/>
                  </a:cubicBezTo>
                  <a:cubicBezTo>
                    <a:pt x="7906" y="7621"/>
                    <a:pt x="8323" y="7204"/>
                    <a:pt x="8323" y="6680"/>
                  </a:cubicBezTo>
                  <a:cubicBezTo>
                    <a:pt x="8323" y="6382"/>
                    <a:pt x="8192" y="6108"/>
                    <a:pt x="7954" y="5942"/>
                  </a:cubicBezTo>
                  <a:lnTo>
                    <a:pt x="7954" y="5811"/>
                  </a:lnTo>
                  <a:close/>
                  <a:moveTo>
                    <a:pt x="3799" y="1"/>
                  </a:moveTo>
                  <a:cubicBezTo>
                    <a:pt x="3275" y="1"/>
                    <a:pt x="2858" y="417"/>
                    <a:pt x="2858" y="941"/>
                  </a:cubicBezTo>
                  <a:cubicBezTo>
                    <a:pt x="2858" y="1239"/>
                    <a:pt x="3001" y="1525"/>
                    <a:pt x="3239" y="1679"/>
                  </a:cubicBezTo>
                  <a:lnTo>
                    <a:pt x="3239" y="1822"/>
                  </a:lnTo>
                  <a:lnTo>
                    <a:pt x="2001" y="1822"/>
                  </a:lnTo>
                  <a:cubicBezTo>
                    <a:pt x="1894" y="1822"/>
                    <a:pt x="1822" y="1894"/>
                    <a:pt x="1822" y="2001"/>
                  </a:cubicBezTo>
                  <a:lnTo>
                    <a:pt x="1822" y="5608"/>
                  </a:lnTo>
                  <a:lnTo>
                    <a:pt x="1822" y="6847"/>
                  </a:lnTo>
                  <a:lnTo>
                    <a:pt x="1691" y="6847"/>
                  </a:lnTo>
                  <a:cubicBezTo>
                    <a:pt x="1513" y="6609"/>
                    <a:pt x="1227" y="6478"/>
                    <a:pt x="941" y="6478"/>
                  </a:cubicBezTo>
                  <a:cubicBezTo>
                    <a:pt x="417" y="6478"/>
                    <a:pt x="1" y="6894"/>
                    <a:pt x="1" y="7406"/>
                  </a:cubicBezTo>
                  <a:cubicBezTo>
                    <a:pt x="1" y="7930"/>
                    <a:pt x="417" y="8347"/>
                    <a:pt x="941" y="8347"/>
                  </a:cubicBezTo>
                  <a:cubicBezTo>
                    <a:pt x="1239" y="8347"/>
                    <a:pt x="1525" y="8216"/>
                    <a:pt x="1691" y="7978"/>
                  </a:cubicBezTo>
                  <a:lnTo>
                    <a:pt x="1822" y="7978"/>
                  </a:lnTo>
                  <a:lnTo>
                    <a:pt x="1822" y="9216"/>
                  </a:lnTo>
                  <a:cubicBezTo>
                    <a:pt x="1822" y="9311"/>
                    <a:pt x="1894" y="9395"/>
                    <a:pt x="2001" y="9395"/>
                  </a:cubicBezTo>
                  <a:lnTo>
                    <a:pt x="2620" y="9395"/>
                  </a:lnTo>
                  <a:cubicBezTo>
                    <a:pt x="2727" y="9395"/>
                    <a:pt x="2799" y="9311"/>
                    <a:pt x="2799" y="9216"/>
                  </a:cubicBezTo>
                  <a:cubicBezTo>
                    <a:pt x="2799" y="9109"/>
                    <a:pt x="2727" y="9037"/>
                    <a:pt x="2620" y="9037"/>
                  </a:cubicBezTo>
                  <a:lnTo>
                    <a:pt x="2179" y="9037"/>
                  </a:lnTo>
                  <a:lnTo>
                    <a:pt x="2179" y="7799"/>
                  </a:lnTo>
                  <a:cubicBezTo>
                    <a:pt x="2179" y="7692"/>
                    <a:pt x="2108" y="7621"/>
                    <a:pt x="2001" y="7621"/>
                  </a:cubicBezTo>
                  <a:lnTo>
                    <a:pt x="1596" y="7621"/>
                  </a:lnTo>
                  <a:cubicBezTo>
                    <a:pt x="1536" y="7621"/>
                    <a:pt x="1477" y="7644"/>
                    <a:pt x="1453" y="7704"/>
                  </a:cubicBezTo>
                  <a:cubicBezTo>
                    <a:pt x="1346" y="7882"/>
                    <a:pt x="1155" y="7990"/>
                    <a:pt x="941" y="7990"/>
                  </a:cubicBezTo>
                  <a:cubicBezTo>
                    <a:pt x="620" y="7990"/>
                    <a:pt x="358" y="7728"/>
                    <a:pt x="358" y="7406"/>
                  </a:cubicBezTo>
                  <a:cubicBezTo>
                    <a:pt x="358" y="7085"/>
                    <a:pt x="632" y="6835"/>
                    <a:pt x="941" y="6835"/>
                  </a:cubicBezTo>
                  <a:cubicBezTo>
                    <a:pt x="1155" y="6835"/>
                    <a:pt x="1346" y="6930"/>
                    <a:pt x="1453" y="7109"/>
                  </a:cubicBezTo>
                  <a:cubicBezTo>
                    <a:pt x="1477" y="7168"/>
                    <a:pt x="1536" y="7204"/>
                    <a:pt x="1596" y="7204"/>
                  </a:cubicBezTo>
                  <a:lnTo>
                    <a:pt x="2001" y="7204"/>
                  </a:lnTo>
                  <a:cubicBezTo>
                    <a:pt x="2108" y="7204"/>
                    <a:pt x="2179" y="7132"/>
                    <a:pt x="2179" y="7025"/>
                  </a:cubicBezTo>
                  <a:lnTo>
                    <a:pt x="2179" y="5787"/>
                  </a:lnTo>
                  <a:lnTo>
                    <a:pt x="3418" y="5787"/>
                  </a:lnTo>
                  <a:cubicBezTo>
                    <a:pt x="3513" y="5787"/>
                    <a:pt x="3596" y="5716"/>
                    <a:pt x="3596" y="5608"/>
                  </a:cubicBezTo>
                  <a:lnTo>
                    <a:pt x="3596" y="5204"/>
                  </a:lnTo>
                  <a:cubicBezTo>
                    <a:pt x="3596" y="5144"/>
                    <a:pt x="3561" y="5085"/>
                    <a:pt x="3501" y="5061"/>
                  </a:cubicBezTo>
                  <a:cubicBezTo>
                    <a:pt x="3322" y="4954"/>
                    <a:pt x="3215" y="4763"/>
                    <a:pt x="3215" y="4549"/>
                  </a:cubicBezTo>
                  <a:cubicBezTo>
                    <a:pt x="3215" y="4227"/>
                    <a:pt x="3489" y="3977"/>
                    <a:pt x="3799" y="3977"/>
                  </a:cubicBezTo>
                  <a:cubicBezTo>
                    <a:pt x="4132" y="3977"/>
                    <a:pt x="4382" y="4239"/>
                    <a:pt x="4382" y="4549"/>
                  </a:cubicBezTo>
                  <a:cubicBezTo>
                    <a:pt x="4382" y="4763"/>
                    <a:pt x="4275" y="4954"/>
                    <a:pt x="4096" y="5061"/>
                  </a:cubicBezTo>
                  <a:cubicBezTo>
                    <a:pt x="4037" y="5085"/>
                    <a:pt x="4013" y="5144"/>
                    <a:pt x="4013" y="5204"/>
                  </a:cubicBezTo>
                  <a:lnTo>
                    <a:pt x="4013" y="5608"/>
                  </a:lnTo>
                  <a:cubicBezTo>
                    <a:pt x="4013" y="5716"/>
                    <a:pt x="4084" y="5787"/>
                    <a:pt x="4192" y="5787"/>
                  </a:cubicBezTo>
                  <a:lnTo>
                    <a:pt x="5418" y="5787"/>
                  </a:lnTo>
                  <a:lnTo>
                    <a:pt x="5418" y="6847"/>
                  </a:lnTo>
                  <a:lnTo>
                    <a:pt x="5287" y="6847"/>
                  </a:lnTo>
                  <a:cubicBezTo>
                    <a:pt x="5108" y="6609"/>
                    <a:pt x="4823" y="6478"/>
                    <a:pt x="4549" y="6478"/>
                  </a:cubicBezTo>
                  <a:cubicBezTo>
                    <a:pt x="4025" y="6478"/>
                    <a:pt x="3608" y="6894"/>
                    <a:pt x="3608" y="7406"/>
                  </a:cubicBezTo>
                  <a:cubicBezTo>
                    <a:pt x="3608" y="7930"/>
                    <a:pt x="4025" y="8347"/>
                    <a:pt x="4549" y="8347"/>
                  </a:cubicBezTo>
                  <a:cubicBezTo>
                    <a:pt x="4846" y="8347"/>
                    <a:pt x="5120" y="8216"/>
                    <a:pt x="5287" y="7978"/>
                  </a:cubicBezTo>
                  <a:lnTo>
                    <a:pt x="5418" y="7978"/>
                  </a:lnTo>
                  <a:lnTo>
                    <a:pt x="5418" y="9037"/>
                  </a:lnTo>
                  <a:lnTo>
                    <a:pt x="3168" y="9037"/>
                  </a:lnTo>
                  <a:cubicBezTo>
                    <a:pt x="3072" y="9037"/>
                    <a:pt x="3001" y="9109"/>
                    <a:pt x="3001" y="9216"/>
                  </a:cubicBezTo>
                  <a:cubicBezTo>
                    <a:pt x="3001" y="9311"/>
                    <a:pt x="3072" y="9395"/>
                    <a:pt x="3168" y="9395"/>
                  </a:cubicBezTo>
                  <a:lnTo>
                    <a:pt x="6835" y="9395"/>
                  </a:lnTo>
                  <a:lnTo>
                    <a:pt x="6835" y="9526"/>
                  </a:lnTo>
                  <a:cubicBezTo>
                    <a:pt x="6597" y="9704"/>
                    <a:pt x="6466" y="9990"/>
                    <a:pt x="6466" y="10264"/>
                  </a:cubicBezTo>
                  <a:cubicBezTo>
                    <a:pt x="6466" y="10788"/>
                    <a:pt x="6882" y="11204"/>
                    <a:pt x="7406" y="11204"/>
                  </a:cubicBezTo>
                  <a:cubicBezTo>
                    <a:pt x="7918" y="11204"/>
                    <a:pt x="8335" y="10788"/>
                    <a:pt x="8335" y="10264"/>
                  </a:cubicBezTo>
                  <a:cubicBezTo>
                    <a:pt x="8335" y="9966"/>
                    <a:pt x="8204" y="9692"/>
                    <a:pt x="7966" y="9526"/>
                  </a:cubicBezTo>
                  <a:lnTo>
                    <a:pt x="7966" y="9395"/>
                  </a:lnTo>
                  <a:lnTo>
                    <a:pt x="9204" y="9395"/>
                  </a:lnTo>
                  <a:cubicBezTo>
                    <a:pt x="9311" y="9395"/>
                    <a:pt x="9383" y="9311"/>
                    <a:pt x="9383" y="9216"/>
                  </a:cubicBezTo>
                  <a:lnTo>
                    <a:pt x="9383" y="8002"/>
                  </a:lnTo>
                  <a:lnTo>
                    <a:pt x="9383" y="7787"/>
                  </a:lnTo>
                  <a:lnTo>
                    <a:pt x="9383" y="5596"/>
                  </a:lnTo>
                  <a:lnTo>
                    <a:pt x="9383" y="4358"/>
                  </a:lnTo>
                  <a:lnTo>
                    <a:pt x="9514" y="4358"/>
                  </a:lnTo>
                  <a:cubicBezTo>
                    <a:pt x="9692" y="4596"/>
                    <a:pt x="9978" y="4727"/>
                    <a:pt x="10264" y="4727"/>
                  </a:cubicBezTo>
                  <a:cubicBezTo>
                    <a:pt x="10776" y="4727"/>
                    <a:pt x="11192" y="4311"/>
                    <a:pt x="11192" y="3799"/>
                  </a:cubicBezTo>
                  <a:cubicBezTo>
                    <a:pt x="11192" y="3287"/>
                    <a:pt x="10776" y="2858"/>
                    <a:pt x="10264" y="2858"/>
                  </a:cubicBezTo>
                  <a:cubicBezTo>
                    <a:pt x="9966" y="2858"/>
                    <a:pt x="9680" y="2989"/>
                    <a:pt x="9514" y="3227"/>
                  </a:cubicBezTo>
                  <a:lnTo>
                    <a:pt x="9383" y="3227"/>
                  </a:lnTo>
                  <a:lnTo>
                    <a:pt x="9383" y="2001"/>
                  </a:lnTo>
                  <a:cubicBezTo>
                    <a:pt x="9383" y="1894"/>
                    <a:pt x="9311" y="1822"/>
                    <a:pt x="9204" y="1822"/>
                  </a:cubicBezTo>
                  <a:lnTo>
                    <a:pt x="8609" y="1822"/>
                  </a:lnTo>
                  <a:cubicBezTo>
                    <a:pt x="8502" y="1822"/>
                    <a:pt x="8430" y="1894"/>
                    <a:pt x="8430" y="2001"/>
                  </a:cubicBezTo>
                  <a:cubicBezTo>
                    <a:pt x="8430" y="2096"/>
                    <a:pt x="8502" y="2179"/>
                    <a:pt x="8609" y="2179"/>
                  </a:cubicBezTo>
                  <a:lnTo>
                    <a:pt x="9026" y="2179"/>
                  </a:lnTo>
                  <a:lnTo>
                    <a:pt x="9026" y="3406"/>
                  </a:lnTo>
                  <a:cubicBezTo>
                    <a:pt x="9026" y="3513"/>
                    <a:pt x="9097" y="3584"/>
                    <a:pt x="9204" y="3584"/>
                  </a:cubicBezTo>
                  <a:lnTo>
                    <a:pt x="9609" y="3584"/>
                  </a:lnTo>
                  <a:cubicBezTo>
                    <a:pt x="9668" y="3584"/>
                    <a:pt x="9728" y="3561"/>
                    <a:pt x="9752" y="3501"/>
                  </a:cubicBezTo>
                  <a:cubicBezTo>
                    <a:pt x="9859" y="3322"/>
                    <a:pt x="10049" y="3215"/>
                    <a:pt x="10264" y="3215"/>
                  </a:cubicBezTo>
                  <a:cubicBezTo>
                    <a:pt x="10585" y="3215"/>
                    <a:pt x="10835" y="3489"/>
                    <a:pt x="10835" y="3799"/>
                  </a:cubicBezTo>
                  <a:cubicBezTo>
                    <a:pt x="10835" y="4120"/>
                    <a:pt x="10573" y="4382"/>
                    <a:pt x="10264" y="4382"/>
                  </a:cubicBezTo>
                  <a:cubicBezTo>
                    <a:pt x="10049" y="4382"/>
                    <a:pt x="9859" y="4275"/>
                    <a:pt x="9752" y="4096"/>
                  </a:cubicBezTo>
                  <a:cubicBezTo>
                    <a:pt x="9728" y="4037"/>
                    <a:pt x="9668" y="4001"/>
                    <a:pt x="9609" y="4001"/>
                  </a:cubicBezTo>
                  <a:lnTo>
                    <a:pt x="9204" y="4001"/>
                  </a:lnTo>
                  <a:cubicBezTo>
                    <a:pt x="9097" y="4001"/>
                    <a:pt x="9026" y="4084"/>
                    <a:pt x="9026" y="4180"/>
                  </a:cubicBezTo>
                  <a:lnTo>
                    <a:pt x="9026" y="5418"/>
                  </a:lnTo>
                  <a:lnTo>
                    <a:pt x="7787" y="5418"/>
                  </a:lnTo>
                  <a:cubicBezTo>
                    <a:pt x="7680" y="5418"/>
                    <a:pt x="7609" y="5489"/>
                    <a:pt x="7609" y="5596"/>
                  </a:cubicBezTo>
                  <a:lnTo>
                    <a:pt x="7609" y="6001"/>
                  </a:lnTo>
                  <a:cubicBezTo>
                    <a:pt x="7609" y="6061"/>
                    <a:pt x="7644" y="6120"/>
                    <a:pt x="7704" y="6144"/>
                  </a:cubicBezTo>
                  <a:cubicBezTo>
                    <a:pt x="7883" y="6251"/>
                    <a:pt x="7978" y="6442"/>
                    <a:pt x="7978" y="6656"/>
                  </a:cubicBezTo>
                  <a:cubicBezTo>
                    <a:pt x="7978" y="6978"/>
                    <a:pt x="7716" y="7240"/>
                    <a:pt x="7406" y="7240"/>
                  </a:cubicBezTo>
                  <a:cubicBezTo>
                    <a:pt x="7073" y="7240"/>
                    <a:pt x="6823" y="6966"/>
                    <a:pt x="6823" y="6656"/>
                  </a:cubicBezTo>
                  <a:cubicBezTo>
                    <a:pt x="6823" y="6442"/>
                    <a:pt x="6930" y="6251"/>
                    <a:pt x="7109" y="6144"/>
                  </a:cubicBezTo>
                  <a:cubicBezTo>
                    <a:pt x="7168" y="6120"/>
                    <a:pt x="7192" y="6061"/>
                    <a:pt x="7192" y="6001"/>
                  </a:cubicBezTo>
                  <a:lnTo>
                    <a:pt x="7192" y="5596"/>
                  </a:lnTo>
                  <a:cubicBezTo>
                    <a:pt x="7192" y="5489"/>
                    <a:pt x="7121" y="5418"/>
                    <a:pt x="7013" y="5418"/>
                  </a:cubicBezTo>
                  <a:lnTo>
                    <a:pt x="5775" y="5418"/>
                  </a:lnTo>
                  <a:lnTo>
                    <a:pt x="5775" y="4358"/>
                  </a:lnTo>
                  <a:lnTo>
                    <a:pt x="5918" y="4358"/>
                  </a:lnTo>
                  <a:cubicBezTo>
                    <a:pt x="6097" y="4596"/>
                    <a:pt x="6370" y="4739"/>
                    <a:pt x="6656" y="4739"/>
                  </a:cubicBezTo>
                  <a:cubicBezTo>
                    <a:pt x="7180" y="4739"/>
                    <a:pt x="7597" y="4323"/>
                    <a:pt x="7597" y="3799"/>
                  </a:cubicBezTo>
                  <a:cubicBezTo>
                    <a:pt x="7597" y="3275"/>
                    <a:pt x="7180" y="2858"/>
                    <a:pt x="6656" y="2858"/>
                  </a:cubicBezTo>
                  <a:cubicBezTo>
                    <a:pt x="6359" y="2858"/>
                    <a:pt x="6073" y="2989"/>
                    <a:pt x="5918" y="3227"/>
                  </a:cubicBezTo>
                  <a:lnTo>
                    <a:pt x="5775" y="3227"/>
                  </a:lnTo>
                  <a:lnTo>
                    <a:pt x="5775" y="2179"/>
                  </a:lnTo>
                  <a:lnTo>
                    <a:pt x="8025" y="2179"/>
                  </a:lnTo>
                  <a:cubicBezTo>
                    <a:pt x="8133" y="2179"/>
                    <a:pt x="8204" y="2096"/>
                    <a:pt x="8204" y="2001"/>
                  </a:cubicBezTo>
                  <a:cubicBezTo>
                    <a:pt x="8204" y="1894"/>
                    <a:pt x="8133" y="1822"/>
                    <a:pt x="8025" y="1822"/>
                  </a:cubicBezTo>
                  <a:lnTo>
                    <a:pt x="4370" y="1822"/>
                  </a:lnTo>
                  <a:lnTo>
                    <a:pt x="4370" y="1679"/>
                  </a:lnTo>
                  <a:cubicBezTo>
                    <a:pt x="4608" y="1501"/>
                    <a:pt x="4739" y="1227"/>
                    <a:pt x="4739" y="941"/>
                  </a:cubicBezTo>
                  <a:cubicBezTo>
                    <a:pt x="4739" y="417"/>
                    <a:pt x="4323" y="1"/>
                    <a:pt x="3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015190" y="1370063"/>
            <a:ext cx="577210" cy="580284"/>
            <a:chOff x="4076150" y="813803"/>
            <a:chExt cx="577210" cy="580284"/>
          </a:xfrm>
        </p:grpSpPr>
        <p:sp>
          <p:nvSpPr>
            <p:cNvPr id="491" name="Google Shape;491;p27"/>
            <p:cNvSpPr/>
            <p:nvPr/>
          </p:nvSpPr>
          <p:spPr>
            <a:xfrm>
              <a:off x="4076150" y="813803"/>
              <a:ext cx="445116" cy="444492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4221832" y="934025"/>
              <a:ext cx="179213" cy="153804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4194548" y="996923"/>
              <a:ext cx="168018" cy="142350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4352623" y="1093349"/>
              <a:ext cx="300737" cy="300738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4453684" y="1192537"/>
              <a:ext cx="102311" cy="10236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4241044" y="981146"/>
              <a:ext cx="111630" cy="111631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05336" y="1248153"/>
            <a:ext cx="824100" cy="824100"/>
            <a:chOff x="6666296" y="691893"/>
            <a:chExt cx="824100" cy="824100"/>
          </a:xfrm>
        </p:grpSpPr>
        <p:sp>
          <p:nvSpPr>
            <p:cNvPr id="483" name="Google Shape;483;p27"/>
            <p:cNvSpPr/>
            <p:nvPr/>
          </p:nvSpPr>
          <p:spPr>
            <a:xfrm>
              <a:off x="6666296" y="691893"/>
              <a:ext cx="824100" cy="824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7" name="Google Shape;497;p27"/>
            <p:cNvGrpSpPr/>
            <p:nvPr/>
          </p:nvGrpSpPr>
          <p:grpSpPr>
            <a:xfrm>
              <a:off x="6789760" y="813790"/>
              <a:ext cx="583817" cy="580314"/>
              <a:chOff x="3541011" y="3367320"/>
              <a:chExt cx="348257" cy="346188"/>
            </a:xfrm>
          </p:grpSpPr>
          <p:sp>
            <p:nvSpPr>
              <p:cNvPr id="498" name="Google Shape;498;p27"/>
              <p:cNvSpPr/>
              <p:nvPr/>
            </p:nvSpPr>
            <p:spPr>
              <a:xfrm>
                <a:off x="3541011" y="3367320"/>
                <a:ext cx="347906" cy="346188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10877" extrusionOk="0">
                    <a:moveTo>
                      <a:pt x="4203" y="6323"/>
                    </a:moveTo>
                    <a:cubicBezTo>
                      <a:pt x="4322" y="6454"/>
                      <a:pt x="4465" y="6609"/>
                      <a:pt x="4620" y="6740"/>
                    </a:cubicBezTo>
                    <a:lnTo>
                      <a:pt x="4024" y="7335"/>
                    </a:lnTo>
                    <a:lnTo>
                      <a:pt x="3977" y="7287"/>
                    </a:lnTo>
                    <a:lnTo>
                      <a:pt x="3632" y="6942"/>
                    </a:lnTo>
                    <a:lnTo>
                      <a:pt x="3584" y="6906"/>
                    </a:lnTo>
                    <a:lnTo>
                      <a:pt x="4203" y="6323"/>
                    </a:lnTo>
                    <a:close/>
                    <a:moveTo>
                      <a:pt x="3239" y="7123"/>
                    </a:moveTo>
                    <a:cubicBezTo>
                      <a:pt x="3307" y="7123"/>
                      <a:pt x="3376" y="7150"/>
                      <a:pt x="3429" y="7204"/>
                    </a:cubicBezTo>
                    <a:lnTo>
                      <a:pt x="3763" y="7537"/>
                    </a:lnTo>
                    <a:cubicBezTo>
                      <a:pt x="3858" y="7632"/>
                      <a:pt x="3858" y="7799"/>
                      <a:pt x="3751" y="7894"/>
                    </a:cubicBezTo>
                    <a:lnTo>
                      <a:pt x="3560" y="8097"/>
                    </a:lnTo>
                    <a:lnTo>
                      <a:pt x="2858" y="7394"/>
                    </a:lnTo>
                    <a:lnTo>
                      <a:pt x="3048" y="7204"/>
                    </a:lnTo>
                    <a:cubicBezTo>
                      <a:pt x="3102" y="7150"/>
                      <a:pt x="3170" y="7123"/>
                      <a:pt x="3239" y="7123"/>
                    </a:cubicBezTo>
                    <a:close/>
                    <a:moveTo>
                      <a:pt x="2631" y="7597"/>
                    </a:moveTo>
                    <a:lnTo>
                      <a:pt x="3334" y="8299"/>
                    </a:lnTo>
                    <a:lnTo>
                      <a:pt x="1167" y="10478"/>
                    </a:lnTo>
                    <a:cubicBezTo>
                      <a:pt x="1113" y="10526"/>
                      <a:pt x="1045" y="10550"/>
                      <a:pt x="976" y="10550"/>
                    </a:cubicBezTo>
                    <a:cubicBezTo>
                      <a:pt x="908" y="10550"/>
                      <a:pt x="840" y="10526"/>
                      <a:pt x="786" y="10478"/>
                    </a:cubicBezTo>
                    <a:lnTo>
                      <a:pt x="453" y="10133"/>
                    </a:lnTo>
                    <a:cubicBezTo>
                      <a:pt x="357" y="10038"/>
                      <a:pt x="357" y="9883"/>
                      <a:pt x="465" y="9776"/>
                    </a:cubicBezTo>
                    <a:lnTo>
                      <a:pt x="2631" y="7597"/>
                    </a:lnTo>
                    <a:close/>
                    <a:moveTo>
                      <a:pt x="7120" y="1"/>
                    </a:moveTo>
                    <a:cubicBezTo>
                      <a:pt x="3989" y="1"/>
                      <a:pt x="2191" y="3537"/>
                      <a:pt x="4001" y="6073"/>
                    </a:cubicBezTo>
                    <a:lnTo>
                      <a:pt x="3274" y="6799"/>
                    </a:lnTo>
                    <a:cubicBezTo>
                      <a:pt x="3249" y="6796"/>
                      <a:pt x="3223" y="6794"/>
                      <a:pt x="3198" y="6794"/>
                    </a:cubicBezTo>
                    <a:cubicBezTo>
                      <a:pt x="3049" y="6794"/>
                      <a:pt x="2912" y="6854"/>
                      <a:pt x="2810" y="6966"/>
                    </a:cubicBezTo>
                    <a:lnTo>
                      <a:pt x="226" y="9549"/>
                    </a:lnTo>
                    <a:cubicBezTo>
                      <a:pt x="0" y="9776"/>
                      <a:pt x="0" y="10145"/>
                      <a:pt x="226" y="10371"/>
                    </a:cubicBezTo>
                    <a:lnTo>
                      <a:pt x="572" y="10716"/>
                    </a:lnTo>
                    <a:cubicBezTo>
                      <a:pt x="679" y="10823"/>
                      <a:pt x="828" y="10877"/>
                      <a:pt x="976" y="10877"/>
                    </a:cubicBezTo>
                    <a:cubicBezTo>
                      <a:pt x="1125" y="10877"/>
                      <a:pt x="1274" y="10823"/>
                      <a:pt x="1381" y="10716"/>
                    </a:cubicBezTo>
                    <a:lnTo>
                      <a:pt x="3655" y="8430"/>
                    </a:lnTo>
                    <a:lnTo>
                      <a:pt x="3977" y="8121"/>
                    </a:lnTo>
                    <a:cubicBezTo>
                      <a:pt x="4096" y="8002"/>
                      <a:pt x="4155" y="7835"/>
                      <a:pt x="4144" y="7656"/>
                    </a:cubicBezTo>
                    <a:lnTo>
                      <a:pt x="4870" y="6930"/>
                    </a:lnTo>
                    <a:cubicBezTo>
                      <a:pt x="5406" y="7323"/>
                      <a:pt x="6037" y="7573"/>
                      <a:pt x="6715" y="7632"/>
                    </a:cubicBezTo>
                    <a:lnTo>
                      <a:pt x="6727" y="7632"/>
                    </a:lnTo>
                    <a:cubicBezTo>
                      <a:pt x="6799" y="7632"/>
                      <a:pt x="6882" y="7573"/>
                      <a:pt x="6894" y="7478"/>
                    </a:cubicBezTo>
                    <a:cubicBezTo>
                      <a:pt x="6906" y="7394"/>
                      <a:pt x="6834" y="7323"/>
                      <a:pt x="6739" y="7299"/>
                    </a:cubicBezTo>
                    <a:cubicBezTo>
                      <a:pt x="6037" y="7228"/>
                      <a:pt x="5406" y="6966"/>
                      <a:pt x="4882" y="6549"/>
                    </a:cubicBezTo>
                    <a:cubicBezTo>
                      <a:pt x="2298" y="4465"/>
                      <a:pt x="3822" y="310"/>
                      <a:pt x="7096" y="310"/>
                    </a:cubicBezTo>
                    <a:cubicBezTo>
                      <a:pt x="8942" y="310"/>
                      <a:pt x="10418" y="1703"/>
                      <a:pt x="10597" y="3465"/>
                    </a:cubicBezTo>
                    <a:cubicBezTo>
                      <a:pt x="10609" y="3549"/>
                      <a:pt x="10692" y="3608"/>
                      <a:pt x="10775" y="3608"/>
                    </a:cubicBezTo>
                    <a:cubicBezTo>
                      <a:pt x="10871" y="3596"/>
                      <a:pt x="10930" y="3525"/>
                      <a:pt x="10930" y="3430"/>
                    </a:cubicBezTo>
                    <a:cubicBezTo>
                      <a:pt x="10728" y="1525"/>
                      <a:pt x="9120" y="1"/>
                      <a:pt x="71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7"/>
              <p:cNvSpPr/>
              <p:nvPr/>
            </p:nvSpPr>
            <p:spPr>
              <a:xfrm>
                <a:off x="3658105" y="3389599"/>
                <a:ext cx="208820" cy="199431"/>
              </a:xfrm>
              <a:custGeom>
                <a:avLst/>
                <a:gdLst/>
                <a:ahLst/>
                <a:cxnLst/>
                <a:rect l="l" t="t" r="r" b="b"/>
                <a:pathLst>
                  <a:path w="6561" h="6266" extrusionOk="0">
                    <a:moveTo>
                      <a:pt x="3441" y="336"/>
                    </a:moveTo>
                    <a:cubicBezTo>
                      <a:pt x="4989" y="336"/>
                      <a:pt x="6251" y="1587"/>
                      <a:pt x="6251" y="3146"/>
                    </a:cubicBezTo>
                    <a:cubicBezTo>
                      <a:pt x="6251" y="4694"/>
                      <a:pt x="4989" y="5944"/>
                      <a:pt x="3441" y="5944"/>
                    </a:cubicBezTo>
                    <a:cubicBezTo>
                      <a:pt x="2727" y="5944"/>
                      <a:pt x="1989" y="5682"/>
                      <a:pt x="1441" y="5135"/>
                    </a:cubicBezTo>
                    <a:cubicBezTo>
                      <a:pt x="345" y="4027"/>
                      <a:pt x="345" y="2241"/>
                      <a:pt x="1441" y="1158"/>
                    </a:cubicBezTo>
                    <a:cubicBezTo>
                      <a:pt x="1989" y="598"/>
                      <a:pt x="2703" y="336"/>
                      <a:pt x="3441" y="336"/>
                    </a:cubicBezTo>
                    <a:close/>
                    <a:moveTo>
                      <a:pt x="3428" y="0"/>
                    </a:moveTo>
                    <a:cubicBezTo>
                      <a:pt x="2628" y="0"/>
                      <a:pt x="1828" y="307"/>
                      <a:pt x="1215" y="920"/>
                    </a:cubicBezTo>
                    <a:cubicBezTo>
                      <a:pt x="0" y="2134"/>
                      <a:pt x="0" y="4123"/>
                      <a:pt x="1215" y="5337"/>
                    </a:cubicBezTo>
                    <a:cubicBezTo>
                      <a:pt x="1822" y="5944"/>
                      <a:pt x="2631" y="6266"/>
                      <a:pt x="3429" y="6266"/>
                    </a:cubicBezTo>
                    <a:cubicBezTo>
                      <a:pt x="5144" y="6266"/>
                      <a:pt x="6561" y="4873"/>
                      <a:pt x="6561" y="3134"/>
                    </a:cubicBezTo>
                    <a:cubicBezTo>
                      <a:pt x="6561" y="2301"/>
                      <a:pt x="6227" y="1515"/>
                      <a:pt x="5632" y="920"/>
                    </a:cubicBezTo>
                    <a:cubicBezTo>
                      <a:pt x="5025" y="307"/>
                      <a:pt x="4227" y="0"/>
                      <a:pt x="34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7"/>
              <p:cNvSpPr/>
              <p:nvPr/>
            </p:nvSpPr>
            <p:spPr>
              <a:xfrm>
                <a:off x="3720614" y="3426805"/>
                <a:ext cx="95164" cy="116011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645" extrusionOk="0">
                    <a:moveTo>
                      <a:pt x="1477" y="334"/>
                    </a:moveTo>
                    <a:cubicBezTo>
                      <a:pt x="1834" y="334"/>
                      <a:pt x="2132" y="632"/>
                      <a:pt x="2132" y="989"/>
                    </a:cubicBezTo>
                    <a:cubicBezTo>
                      <a:pt x="2132" y="1334"/>
                      <a:pt x="1834" y="1632"/>
                      <a:pt x="1477" y="1632"/>
                    </a:cubicBezTo>
                    <a:cubicBezTo>
                      <a:pt x="1120" y="1632"/>
                      <a:pt x="822" y="1334"/>
                      <a:pt x="822" y="989"/>
                    </a:cubicBezTo>
                    <a:cubicBezTo>
                      <a:pt x="822" y="608"/>
                      <a:pt x="1120" y="334"/>
                      <a:pt x="1477" y="334"/>
                    </a:cubicBezTo>
                    <a:close/>
                    <a:moveTo>
                      <a:pt x="1906" y="1953"/>
                    </a:moveTo>
                    <a:cubicBezTo>
                      <a:pt x="2287" y="1953"/>
                      <a:pt x="2620" y="2263"/>
                      <a:pt x="2620" y="2668"/>
                    </a:cubicBezTo>
                    <a:lnTo>
                      <a:pt x="2620" y="3335"/>
                    </a:lnTo>
                    <a:lnTo>
                      <a:pt x="2275" y="3335"/>
                    </a:lnTo>
                    <a:lnTo>
                      <a:pt x="2275" y="2632"/>
                    </a:lnTo>
                    <a:cubicBezTo>
                      <a:pt x="2275" y="2549"/>
                      <a:pt x="2203" y="2477"/>
                      <a:pt x="2108" y="2477"/>
                    </a:cubicBezTo>
                    <a:cubicBezTo>
                      <a:pt x="2025" y="2477"/>
                      <a:pt x="1953" y="2549"/>
                      <a:pt x="1953" y="2632"/>
                    </a:cubicBezTo>
                    <a:lnTo>
                      <a:pt x="1953" y="3335"/>
                    </a:lnTo>
                    <a:lnTo>
                      <a:pt x="953" y="3335"/>
                    </a:lnTo>
                    <a:lnTo>
                      <a:pt x="953" y="2632"/>
                    </a:lnTo>
                    <a:cubicBezTo>
                      <a:pt x="953" y="2549"/>
                      <a:pt x="882" y="2477"/>
                      <a:pt x="787" y="2477"/>
                    </a:cubicBezTo>
                    <a:cubicBezTo>
                      <a:pt x="691" y="2477"/>
                      <a:pt x="620" y="2549"/>
                      <a:pt x="620" y="2632"/>
                    </a:cubicBezTo>
                    <a:lnTo>
                      <a:pt x="620" y="3335"/>
                    </a:lnTo>
                    <a:lnTo>
                      <a:pt x="263" y="3335"/>
                    </a:lnTo>
                    <a:lnTo>
                      <a:pt x="263" y="2668"/>
                    </a:lnTo>
                    <a:cubicBezTo>
                      <a:pt x="263" y="2275"/>
                      <a:pt x="584" y="1953"/>
                      <a:pt x="977" y="1953"/>
                    </a:cubicBezTo>
                    <a:close/>
                    <a:moveTo>
                      <a:pt x="1477" y="1"/>
                    </a:moveTo>
                    <a:cubicBezTo>
                      <a:pt x="941" y="1"/>
                      <a:pt x="501" y="429"/>
                      <a:pt x="501" y="965"/>
                    </a:cubicBezTo>
                    <a:cubicBezTo>
                      <a:pt x="501" y="1239"/>
                      <a:pt x="608" y="1477"/>
                      <a:pt x="787" y="1656"/>
                    </a:cubicBezTo>
                    <a:cubicBezTo>
                      <a:pt x="322" y="1763"/>
                      <a:pt x="1" y="2180"/>
                      <a:pt x="1" y="2656"/>
                    </a:cubicBezTo>
                    <a:lnTo>
                      <a:pt x="1" y="3335"/>
                    </a:lnTo>
                    <a:cubicBezTo>
                      <a:pt x="1" y="3501"/>
                      <a:pt x="132" y="3644"/>
                      <a:pt x="310" y="3644"/>
                    </a:cubicBezTo>
                    <a:lnTo>
                      <a:pt x="2680" y="3644"/>
                    </a:lnTo>
                    <a:cubicBezTo>
                      <a:pt x="2846" y="3644"/>
                      <a:pt x="2989" y="3513"/>
                      <a:pt x="2989" y="3335"/>
                    </a:cubicBezTo>
                    <a:lnTo>
                      <a:pt x="2989" y="2656"/>
                    </a:lnTo>
                    <a:cubicBezTo>
                      <a:pt x="2965" y="2180"/>
                      <a:pt x="2620" y="1763"/>
                      <a:pt x="2156" y="1656"/>
                    </a:cubicBezTo>
                    <a:cubicBezTo>
                      <a:pt x="2334" y="1477"/>
                      <a:pt x="2442" y="1239"/>
                      <a:pt x="2442" y="965"/>
                    </a:cubicBezTo>
                    <a:cubicBezTo>
                      <a:pt x="2442" y="429"/>
                      <a:pt x="2013" y="1"/>
                      <a:pt x="1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7"/>
              <p:cNvSpPr/>
              <p:nvPr/>
            </p:nvSpPr>
            <p:spPr>
              <a:xfrm>
                <a:off x="3773671" y="3496030"/>
                <a:ext cx="115597" cy="114993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13" extrusionOk="0">
                    <a:moveTo>
                      <a:pt x="3433" y="0"/>
                    </a:moveTo>
                    <a:cubicBezTo>
                      <a:pt x="3361" y="0"/>
                      <a:pt x="3297" y="65"/>
                      <a:pt x="3287" y="148"/>
                    </a:cubicBezTo>
                    <a:cubicBezTo>
                      <a:pt x="3120" y="1803"/>
                      <a:pt x="1810" y="3112"/>
                      <a:pt x="143" y="3291"/>
                    </a:cubicBezTo>
                    <a:cubicBezTo>
                      <a:pt x="60" y="3303"/>
                      <a:pt x="1" y="3374"/>
                      <a:pt x="1" y="3469"/>
                    </a:cubicBezTo>
                    <a:cubicBezTo>
                      <a:pt x="13" y="3553"/>
                      <a:pt x="72" y="3612"/>
                      <a:pt x="167" y="3612"/>
                    </a:cubicBezTo>
                    <a:lnTo>
                      <a:pt x="179" y="3612"/>
                    </a:lnTo>
                    <a:cubicBezTo>
                      <a:pt x="1989" y="3422"/>
                      <a:pt x="3442" y="1993"/>
                      <a:pt x="3620" y="183"/>
                    </a:cubicBezTo>
                    <a:cubicBezTo>
                      <a:pt x="3632" y="88"/>
                      <a:pt x="3561" y="17"/>
                      <a:pt x="3465" y="5"/>
                    </a:cubicBezTo>
                    <a:cubicBezTo>
                      <a:pt x="3454" y="2"/>
                      <a:pt x="3443" y="0"/>
                      <a:pt x="34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" name="Google Shape;474;p27"/>
          <p:cNvSpPr txBox="1">
            <a:spLocks noGrp="1"/>
          </p:cNvSpPr>
          <p:nvPr>
            <p:ph type="ctrTitle"/>
          </p:nvPr>
        </p:nvSpPr>
        <p:spPr>
          <a:xfrm>
            <a:off x="6505917" y="2980734"/>
            <a:ext cx="2152500" cy="7245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</a:t>
            </a:r>
            <a:br>
              <a:rPr lang="en" dirty="0"/>
            </a:br>
            <a:r>
              <a:rPr lang="en" dirty="0"/>
              <a:t>THỰC NGHIỆM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" grpId="0"/>
      <p:bldP spid="474" grpId="0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681150" y="981998"/>
            <a:ext cx="8057997" cy="390794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786076" y="1061309"/>
            <a:ext cx="7848143" cy="367355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496905" y="416889"/>
            <a:ext cx="217009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aven Pro SemiBold" panose="020B0604020202020204" charset="0"/>
              </a:rPr>
              <a:t>KẾT LUẬN</a:t>
            </a:r>
            <a:endParaRPr b="1" dirty="0">
              <a:latin typeface="Maven Pro SemiBold" panose="020B0604020202020204" charset="0"/>
            </a:endParaRPr>
          </a:p>
        </p:txBody>
      </p:sp>
      <p:grpSp>
        <p:nvGrpSpPr>
          <p:cNvPr id="1244" name="Google Shape;1244;p44"/>
          <p:cNvGrpSpPr/>
          <p:nvPr/>
        </p:nvGrpSpPr>
        <p:grpSpPr>
          <a:xfrm>
            <a:off x="4932526" y="4197357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/>
          <p:cNvSpPr/>
          <p:nvPr/>
        </p:nvSpPr>
        <p:spPr>
          <a:xfrm>
            <a:off x="1507621" y="1242707"/>
            <a:ext cx="6405052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Bef>
                <a:spcPts val="600"/>
              </a:spcBef>
            </a:pP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Sau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thời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gian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tìm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hiểu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và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phát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triển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Nhóm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đã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thực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hiện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xây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dựng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được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hệ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thống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Cảnh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báo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và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chữa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cháy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,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với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các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chức</a:t>
            </a:r>
            <a:r>
              <a:rPr lang="en-US" sz="16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năng</a:t>
            </a:r>
            <a:r>
              <a:rPr lang="en-US" sz="1300" kern="100" dirty="0">
                <a:solidFill>
                  <a:schemeClr val="bg1"/>
                </a:solidFill>
                <a:latin typeface="Maven Pro SemiBold" panose="020B0604020202020204" charset="0"/>
                <a:ea typeface="Calibri" panose="020F0502020204030204" pitchFamily="34" charset="0"/>
                <a:cs typeface="Angsana New"/>
              </a:rPr>
              <a:t>:</a:t>
            </a:r>
          </a:p>
        </p:txBody>
      </p:sp>
      <p:grpSp>
        <p:nvGrpSpPr>
          <p:cNvPr id="16" name="Google Shape;9743;p57"/>
          <p:cNvGrpSpPr/>
          <p:nvPr/>
        </p:nvGrpSpPr>
        <p:grpSpPr>
          <a:xfrm>
            <a:off x="4295077" y="2159348"/>
            <a:ext cx="1248543" cy="2095278"/>
            <a:chOff x="5183758" y="1210600"/>
            <a:chExt cx="3605380" cy="2960783"/>
          </a:xfrm>
        </p:grpSpPr>
        <p:sp>
          <p:nvSpPr>
            <p:cNvPr id="17" name="Google Shape;9744;p57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45;p57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746;p57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747;p57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" name="Google Shape;9748;p57"/>
            <p:cNvCxnSpPr/>
            <p:nvPr/>
          </p:nvCxnSpPr>
          <p:spPr>
            <a:xfrm>
              <a:off x="5183758" y="2382654"/>
              <a:ext cx="922800" cy="0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22" name="Google Shape;9749;p57"/>
            <p:cNvCxnSpPr/>
            <p:nvPr/>
          </p:nvCxnSpPr>
          <p:spPr>
            <a:xfrm rot="10800000">
              <a:off x="8225195" y="1765431"/>
              <a:ext cx="559200" cy="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23" name="Google Shape;9750;p57"/>
            <p:cNvCxnSpPr/>
            <p:nvPr/>
          </p:nvCxnSpPr>
          <p:spPr>
            <a:xfrm rot="10800000">
              <a:off x="7504838" y="2943528"/>
              <a:ext cx="12843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24" name="Google Shape;9751;p57"/>
            <p:cNvCxnSpPr/>
            <p:nvPr/>
          </p:nvCxnSpPr>
          <p:spPr>
            <a:xfrm>
              <a:off x="5759284" y="3630350"/>
              <a:ext cx="9228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5" name="Google Shape;9752;p57"/>
            <p:cNvSpPr/>
            <p:nvPr/>
          </p:nvSpPr>
          <p:spPr>
            <a:xfrm>
              <a:off x="6601902" y="3746583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12578" y="2606882"/>
            <a:ext cx="3053266" cy="30777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dirty="0" err="1">
                <a:solidFill>
                  <a:schemeClr val="bg1"/>
                </a:solidFill>
                <a:latin typeface="Maven Pro SemiBold" panose="020B0604020202020204" charset="0"/>
              </a:rPr>
              <a:t>Hiển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 SemiBold" panose="020B0604020202020204" charset="0"/>
              </a:rPr>
              <a:t>thị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 SemiBold" panose="020B0604020202020204" charset="0"/>
              </a:rPr>
              <a:t>trạng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 SemiBold" panose="020B0604020202020204" charset="0"/>
              </a:rPr>
              <a:t>thái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 SemiBold" panose="020B0604020202020204" charset="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 SemiBold" panose="020B0604020202020204" charset="0"/>
              </a:rPr>
              <a:t>môi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 SemiBold" panose="020B0604020202020204" charset="0"/>
              </a:rPr>
              <a:t>trường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36948" y="2107577"/>
            <a:ext cx="2741507" cy="116955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vi-VN" dirty="0">
                <a:solidFill>
                  <a:schemeClr val="bg1"/>
                </a:solidFill>
                <a:latin typeface="Maven Pro SemiBold" panose="020B0604020202020204" charset="0"/>
              </a:rPr>
              <a:t>Cảnh báo cho người dùng về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</a:p>
          <a:p>
            <a:pPr lvl="1" algn="ctr"/>
            <a:r>
              <a:rPr lang="en-US" dirty="0" err="1">
                <a:solidFill>
                  <a:schemeClr val="bg1"/>
                </a:solidFill>
                <a:latin typeface="Maven Pro SemiBold" panose="020B060402020202020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Maven Pro SemiBold" panose="020B0604020202020204" charset="0"/>
              </a:rPr>
              <a:t>nguy </a:t>
            </a:r>
            <a:r>
              <a:rPr lang="vi-VN" dirty="0">
                <a:solidFill>
                  <a:schemeClr val="bg1"/>
                </a:solidFill>
                <a:latin typeface="Maven Pro SemiBold" panose="020B0604020202020204" charset="0"/>
              </a:rPr>
              <a:t>cơ cháy nổ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, đ</a:t>
            </a:r>
            <a:r>
              <a:rPr lang="vi-VN" dirty="0">
                <a:solidFill>
                  <a:schemeClr val="bg1"/>
                </a:solidFill>
                <a:latin typeface="Maven Pro SemiBold" panose="020B0604020202020204" charset="0"/>
              </a:rPr>
              <a:t>a dạng hình thức cảnh báo như trên thiết bị, ứng dụng, email.</a:t>
            </a:r>
            <a:endParaRPr lang="en-US" dirty="0">
              <a:solidFill>
                <a:schemeClr val="bg1"/>
              </a:solidFill>
              <a:latin typeface="Maven Pro SemiBold" panose="020B0604020202020204" charset="0"/>
            </a:endParaRPr>
          </a:p>
          <a:p>
            <a:pPr lvl="1" algn="ctr"/>
            <a:endParaRPr lang="en-US" dirty="0">
              <a:solidFill>
                <a:schemeClr val="bg1"/>
              </a:solidFill>
              <a:latin typeface="Maven Pro SemiBold" panose="020B060402020202020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0571" y="3694095"/>
            <a:ext cx="3229704" cy="52322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vi-VN" dirty="0">
                <a:solidFill>
                  <a:schemeClr val="bg1"/>
                </a:solidFill>
                <a:latin typeface="Maven Pro SemiBold" panose="020B0604020202020204" charset="0"/>
              </a:rPr>
              <a:t>Sử dụng </a:t>
            </a:r>
            <a:r>
              <a:rPr lang="en-US" dirty="0" smtClean="0">
                <a:solidFill>
                  <a:schemeClr val="bg1"/>
                </a:solidFill>
                <a:latin typeface="Maven Pro SemiBold" panose="020B0604020202020204" charset="0"/>
              </a:rPr>
              <a:t>App </a:t>
            </a:r>
            <a:r>
              <a:rPr lang="vi-VN" dirty="0" smtClean="0">
                <a:solidFill>
                  <a:schemeClr val="bg1"/>
                </a:solidFill>
                <a:latin typeface="Maven Pro SemiBold" panose="020B0604020202020204" charset="0"/>
              </a:rPr>
              <a:t>cho </a:t>
            </a:r>
            <a:r>
              <a:rPr lang="vi-VN" dirty="0">
                <a:solidFill>
                  <a:schemeClr val="bg1"/>
                </a:solidFill>
                <a:latin typeface="Maven Pro SemiBold" panose="020B0604020202020204" charset="0"/>
              </a:rPr>
              <a:t>việc theo dõi, </a:t>
            </a:r>
            <a:r>
              <a:rPr lang="vi-VN" dirty="0" smtClean="0">
                <a:solidFill>
                  <a:schemeClr val="bg1"/>
                </a:solidFill>
                <a:latin typeface="Maven Pro SemiBold" panose="020B0604020202020204" charset="0"/>
              </a:rPr>
              <a:t>cảnh báo</a:t>
            </a:r>
            <a:r>
              <a:rPr lang="en-US" dirty="0" smtClean="0">
                <a:solidFill>
                  <a:schemeClr val="bg1"/>
                </a:solidFill>
                <a:latin typeface="Maven Pro SemiBold" panose="020B0604020202020204" charset="0"/>
              </a:rPr>
              <a:t>, </a:t>
            </a:r>
            <a:endParaRPr lang="en-US" dirty="0">
              <a:solidFill>
                <a:schemeClr val="bg1"/>
              </a:solidFill>
              <a:latin typeface="Maven Pro SemiBold" panose="020B060402020202020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99867" y="3623463"/>
            <a:ext cx="3053266" cy="52322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dirty="0" err="1">
                <a:solidFill>
                  <a:schemeClr val="bg1"/>
                </a:solidFill>
                <a:latin typeface="Maven Pro SemiBold" panose="020B0604020202020204" charset="0"/>
              </a:rPr>
              <a:t>Hỗ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 SemiBold" panose="020B0604020202020204" charset="0"/>
              </a:rPr>
              <a:t>trợ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 SemiBold" panose="020B0604020202020204" charset="0"/>
              </a:rPr>
              <a:t>trong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 SemiBold" panose="020B0604020202020204" charset="0"/>
              </a:rPr>
              <a:t>việc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 SemiBold" panose="020B0604020202020204" charset="0"/>
              </a:rPr>
              <a:t>phòng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 SemiBold" panose="020B0604020202020204" charset="0"/>
              </a:rPr>
              <a:t>cháy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 SemiBold" panose="020B0604020202020204" charset="0"/>
              </a:rPr>
              <a:t>nổ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Maven Pro SemiBold" panose="020B0604020202020204" charset="0"/>
              </a:rPr>
              <a:t>phun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 SemiBold" panose="020B0604020202020204" charset="0"/>
              </a:rPr>
              <a:t>nước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 , </a:t>
            </a:r>
            <a:r>
              <a:rPr lang="en-US" dirty="0" err="1">
                <a:solidFill>
                  <a:schemeClr val="bg1"/>
                </a:solidFill>
                <a:latin typeface="Maven Pro SemiBold" panose="020B0604020202020204" charset="0"/>
              </a:rPr>
              <a:t>tự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 SemiBold" panose="020B0604020202020204" charset="0"/>
              </a:rPr>
              <a:t>động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 SemiBold" panose="020B0604020202020204" charset="0"/>
              </a:rPr>
              <a:t>mở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 SemiBold" panose="020B0604020202020204" charset="0"/>
              </a:rPr>
              <a:t>cửa</a:t>
            </a:r>
            <a:r>
              <a:rPr lang="en-US" dirty="0">
                <a:solidFill>
                  <a:schemeClr val="bg1"/>
                </a:solidFill>
                <a:latin typeface="Maven Pro SemiBold" panose="020B0604020202020204" charset="0"/>
              </a:rPr>
              <a:t> 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27" grpId="0" animBg="1"/>
      <p:bldP spid="28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1"/>
          <p:cNvSpPr txBox="1">
            <a:spLocks noGrp="1"/>
          </p:cNvSpPr>
          <p:nvPr>
            <p:ph type="ctrTitle"/>
          </p:nvPr>
        </p:nvSpPr>
        <p:spPr>
          <a:xfrm>
            <a:off x="527958" y="474217"/>
            <a:ext cx="1370839" cy="64470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Hạn chế</a:t>
            </a:r>
            <a:endParaRPr dirty="0"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1"/>
          </p:nvPr>
        </p:nvSpPr>
        <p:spPr>
          <a:xfrm>
            <a:off x="334073" y="1468196"/>
            <a:ext cx="2737542" cy="634977"/>
          </a:xfrm>
          <a:prstGeom prst="rect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vi-VN" dirty="0"/>
              <a:t>chưa thực sự tối ưu hiệu năng sử dụng</a:t>
            </a:r>
            <a:endParaRPr dirty="0"/>
          </a:p>
        </p:txBody>
      </p:sp>
      <p:sp>
        <p:nvSpPr>
          <p:cNvPr id="1142" name="Google Shape;1142;p41"/>
          <p:cNvSpPr txBox="1">
            <a:spLocks noGrp="1"/>
          </p:cNvSpPr>
          <p:nvPr>
            <p:ph type="subTitle" idx="3"/>
          </p:nvPr>
        </p:nvSpPr>
        <p:spPr>
          <a:xfrm>
            <a:off x="6243268" y="759725"/>
            <a:ext cx="2678750" cy="828994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phạm</a:t>
            </a:r>
            <a:r>
              <a:rPr lang="en-US" dirty="0"/>
              <a:t> vi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xa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nhạy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145" name="Google Shape;1145;p41"/>
          <p:cNvSpPr txBox="1">
            <a:spLocks noGrp="1"/>
          </p:cNvSpPr>
          <p:nvPr>
            <p:ph type="subTitle" idx="5"/>
          </p:nvPr>
        </p:nvSpPr>
        <p:spPr>
          <a:xfrm>
            <a:off x="386192" y="3201123"/>
            <a:ext cx="2681532" cy="644700"/>
          </a:xfrm>
          <a:prstGeom prst="rect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Phạm vi hoạt động bị hạn chế</a:t>
            </a:r>
            <a:endParaRPr dirty="0"/>
          </a:p>
        </p:txBody>
      </p:sp>
      <p:sp>
        <p:nvSpPr>
          <p:cNvPr id="1148" name="Google Shape;1148;p41"/>
          <p:cNvSpPr/>
          <p:nvPr/>
        </p:nvSpPr>
        <p:spPr>
          <a:xfrm>
            <a:off x="3174876" y="1346300"/>
            <a:ext cx="2794205" cy="2794153"/>
          </a:xfrm>
          <a:custGeom>
            <a:avLst/>
            <a:gdLst/>
            <a:ahLst/>
            <a:cxnLst/>
            <a:rect l="l" t="t" r="r" b="b"/>
            <a:pathLst>
              <a:path w="53593" h="53592" extrusionOk="0">
                <a:moveTo>
                  <a:pt x="26790" y="454"/>
                </a:moveTo>
                <a:cubicBezTo>
                  <a:pt x="41319" y="454"/>
                  <a:pt x="53139" y="12273"/>
                  <a:pt x="53139" y="26789"/>
                </a:cubicBezTo>
                <a:cubicBezTo>
                  <a:pt x="53139" y="41318"/>
                  <a:pt x="41319" y="53138"/>
                  <a:pt x="26790" y="53138"/>
                </a:cubicBezTo>
                <a:cubicBezTo>
                  <a:pt x="12274" y="53138"/>
                  <a:pt x="454" y="41318"/>
                  <a:pt x="454" y="26789"/>
                </a:cubicBezTo>
                <a:cubicBezTo>
                  <a:pt x="454" y="12273"/>
                  <a:pt x="12274" y="454"/>
                  <a:pt x="26790" y="454"/>
                </a:cubicBezTo>
                <a:close/>
                <a:moveTo>
                  <a:pt x="26790" y="0"/>
                </a:moveTo>
                <a:cubicBezTo>
                  <a:pt x="12022" y="0"/>
                  <a:pt x="1" y="12021"/>
                  <a:pt x="1" y="26789"/>
                </a:cubicBezTo>
                <a:cubicBezTo>
                  <a:pt x="1" y="41570"/>
                  <a:pt x="12022" y="53591"/>
                  <a:pt x="26790" y="53591"/>
                </a:cubicBezTo>
                <a:cubicBezTo>
                  <a:pt x="41571" y="53591"/>
                  <a:pt x="53592" y="41570"/>
                  <a:pt x="53592" y="26789"/>
                </a:cubicBezTo>
                <a:cubicBezTo>
                  <a:pt x="53592" y="12021"/>
                  <a:pt x="41571" y="0"/>
                  <a:pt x="267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3363449" y="1535500"/>
            <a:ext cx="2417042" cy="2416417"/>
          </a:xfrm>
          <a:custGeom>
            <a:avLst/>
            <a:gdLst/>
            <a:ahLst/>
            <a:cxnLst/>
            <a:rect l="l" t="t" r="r" b="b"/>
            <a:pathLst>
              <a:path w="46359" h="46347" extrusionOk="0">
                <a:moveTo>
                  <a:pt x="23173" y="441"/>
                </a:moveTo>
                <a:cubicBezTo>
                  <a:pt x="35711" y="441"/>
                  <a:pt x="45905" y="10635"/>
                  <a:pt x="45905" y="23160"/>
                </a:cubicBezTo>
                <a:cubicBezTo>
                  <a:pt x="45905" y="35698"/>
                  <a:pt x="35711" y="45892"/>
                  <a:pt x="23186" y="45892"/>
                </a:cubicBezTo>
                <a:cubicBezTo>
                  <a:pt x="10661" y="45892"/>
                  <a:pt x="466" y="35698"/>
                  <a:pt x="466" y="23160"/>
                </a:cubicBezTo>
                <a:cubicBezTo>
                  <a:pt x="466" y="10635"/>
                  <a:pt x="10648" y="441"/>
                  <a:pt x="23173" y="441"/>
                </a:cubicBezTo>
                <a:close/>
                <a:moveTo>
                  <a:pt x="23173" y="0"/>
                </a:moveTo>
                <a:cubicBezTo>
                  <a:pt x="10396" y="0"/>
                  <a:pt x="0" y="10383"/>
                  <a:pt x="0" y="23160"/>
                </a:cubicBezTo>
                <a:cubicBezTo>
                  <a:pt x="0" y="35950"/>
                  <a:pt x="10396" y="46346"/>
                  <a:pt x="23173" y="46346"/>
                </a:cubicBezTo>
                <a:cubicBezTo>
                  <a:pt x="35963" y="46346"/>
                  <a:pt x="46359" y="35938"/>
                  <a:pt x="46359" y="23160"/>
                </a:cubicBezTo>
                <a:cubicBezTo>
                  <a:pt x="46359" y="10396"/>
                  <a:pt x="35963" y="0"/>
                  <a:pt x="23173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3471839" y="1723396"/>
            <a:ext cx="2120119" cy="2039932"/>
          </a:xfrm>
          <a:custGeom>
            <a:avLst/>
            <a:gdLst/>
            <a:ahLst/>
            <a:cxnLst/>
            <a:rect l="l" t="t" r="r" b="b"/>
            <a:pathLst>
              <a:path w="40664" h="39126" extrusionOk="0">
                <a:moveTo>
                  <a:pt x="21094" y="454"/>
                </a:moveTo>
                <a:cubicBezTo>
                  <a:pt x="31641" y="466"/>
                  <a:pt x="40197" y="9010"/>
                  <a:pt x="40210" y="19556"/>
                </a:cubicBezTo>
                <a:cubicBezTo>
                  <a:pt x="40210" y="27293"/>
                  <a:pt x="35547" y="34262"/>
                  <a:pt x="28415" y="37210"/>
                </a:cubicBezTo>
                <a:cubicBezTo>
                  <a:pt x="26049" y="38191"/>
                  <a:pt x="23565" y="38667"/>
                  <a:pt x="21102" y="38667"/>
                </a:cubicBezTo>
                <a:cubicBezTo>
                  <a:pt x="16129" y="38667"/>
                  <a:pt x="11243" y="36726"/>
                  <a:pt x="7586" y="33077"/>
                </a:cubicBezTo>
                <a:cubicBezTo>
                  <a:pt x="2130" y="27608"/>
                  <a:pt x="492" y="19393"/>
                  <a:pt x="3440" y="12248"/>
                </a:cubicBezTo>
                <a:cubicBezTo>
                  <a:pt x="6402" y="5116"/>
                  <a:pt x="13370" y="454"/>
                  <a:pt x="21094" y="454"/>
                </a:cubicBezTo>
                <a:close/>
                <a:moveTo>
                  <a:pt x="21107" y="0"/>
                </a:moveTo>
                <a:cubicBezTo>
                  <a:pt x="16017" y="0"/>
                  <a:pt x="11015" y="1989"/>
                  <a:pt x="7271" y="5733"/>
                </a:cubicBezTo>
                <a:cubicBezTo>
                  <a:pt x="1676" y="11328"/>
                  <a:pt x="0" y="19733"/>
                  <a:pt x="3025" y="27041"/>
                </a:cubicBezTo>
                <a:cubicBezTo>
                  <a:pt x="6049" y="34362"/>
                  <a:pt x="13181" y="39126"/>
                  <a:pt x="21094" y="39126"/>
                </a:cubicBezTo>
                <a:cubicBezTo>
                  <a:pt x="31893" y="39113"/>
                  <a:pt x="40651" y="30355"/>
                  <a:pt x="40663" y="19556"/>
                </a:cubicBezTo>
                <a:cubicBezTo>
                  <a:pt x="40663" y="11643"/>
                  <a:pt x="35888" y="4511"/>
                  <a:pt x="28579" y="1487"/>
                </a:cubicBezTo>
                <a:cubicBezTo>
                  <a:pt x="26161" y="486"/>
                  <a:pt x="23624" y="0"/>
                  <a:pt x="21107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>
            <a:off x="3674854" y="1911761"/>
            <a:ext cx="1728515" cy="1663030"/>
          </a:xfrm>
          <a:custGeom>
            <a:avLst/>
            <a:gdLst/>
            <a:ahLst/>
            <a:cxnLst/>
            <a:rect l="l" t="t" r="r" b="b"/>
            <a:pathLst>
              <a:path w="33153" h="31897" extrusionOk="0">
                <a:moveTo>
                  <a:pt x="17200" y="457"/>
                </a:moveTo>
                <a:cubicBezTo>
                  <a:pt x="25756" y="470"/>
                  <a:pt x="32687" y="7400"/>
                  <a:pt x="32699" y="15943"/>
                </a:cubicBezTo>
                <a:cubicBezTo>
                  <a:pt x="32699" y="22219"/>
                  <a:pt x="28919" y="27864"/>
                  <a:pt x="23135" y="30258"/>
                </a:cubicBezTo>
                <a:cubicBezTo>
                  <a:pt x="21216" y="31055"/>
                  <a:pt x="19202" y="31442"/>
                  <a:pt x="17207" y="31442"/>
                </a:cubicBezTo>
                <a:cubicBezTo>
                  <a:pt x="13176" y="31442"/>
                  <a:pt x="9217" y="29864"/>
                  <a:pt x="6250" y="26906"/>
                </a:cubicBezTo>
                <a:cubicBezTo>
                  <a:pt x="1815" y="22471"/>
                  <a:pt x="491" y="15805"/>
                  <a:pt x="2886" y="10021"/>
                </a:cubicBezTo>
                <a:cubicBezTo>
                  <a:pt x="5292" y="4225"/>
                  <a:pt x="10938" y="457"/>
                  <a:pt x="17200" y="457"/>
                </a:cubicBezTo>
                <a:close/>
                <a:moveTo>
                  <a:pt x="17222" y="0"/>
                </a:moveTo>
                <a:cubicBezTo>
                  <a:pt x="13069" y="0"/>
                  <a:pt x="8988" y="1625"/>
                  <a:pt x="5935" y="4678"/>
                </a:cubicBezTo>
                <a:cubicBezTo>
                  <a:pt x="1374" y="9227"/>
                  <a:pt x="0" y="16095"/>
                  <a:pt x="2470" y="22055"/>
                </a:cubicBezTo>
                <a:cubicBezTo>
                  <a:pt x="4940" y="28002"/>
                  <a:pt x="10749" y="31896"/>
                  <a:pt x="17200" y="31896"/>
                </a:cubicBezTo>
                <a:cubicBezTo>
                  <a:pt x="26008" y="31884"/>
                  <a:pt x="33140" y="24751"/>
                  <a:pt x="33153" y="15943"/>
                </a:cubicBezTo>
                <a:cubicBezTo>
                  <a:pt x="33153" y="9504"/>
                  <a:pt x="29272" y="3683"/>
                  <a:pt x="23312" y="1213"/>
                </a:cubicBezTo>
                <a:cubicBezTo>
                  <a:pt x="21341" y="396"/>
                  <a:pt x="19273" y="0"/>
                  <a:pt x="17222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 rot="-8999970">
            <a:off x="3174921" y="1347034"/>
            <a:ext cx="2794158" cy="2793489"/>
          </a:xfrm>
          <a:prstGeom prst="blockArc">
            <a:avLst>
              <a:gd name="adj1" fmla="val 15791057"/>
              <a:gd name="adj2" fmla="val 10360267"/>
              <a:gd name="adj3" fmla="val 86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>
            <a:off x="3363451" y="1535447"/>
            <a:ext cx="2417100" cy="2416500"/>
          </a:xfrm>
          <a:prstGeom prst="blockArc">
            <a:avLst>
              <a:gd name="adj1" fmla="val 18313733"/>
              <a:gd name="adj2" fmla="val 10538502"/>
              <a:gd name="adj3" fmla="val 1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 rot="4870002">
            <a:off x="3552388" y="1724236"/>
            <a:ext cx="2039591" cy="2038998"/>
          </a:xfrm>
          <a:prstGeom prst="blockArc">
            <a:avLst>
              <a:gd name="adj1" fmla="val 2412399"/>
              <a:gd name="adj2" fmla="val 10510293"/>
              <a:gd name="adj3" fmla="val 121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1"/>
          <p:cNvSpPr/>
          <p:nvPr/>
        </p:nvSpPr>
        <p:spPr>
          <a:xfrm rot="788870">
            <a:off x="3743754" y="1915710"/>
            <a:ext cx="1656523" cy="1655871"/>
          </a:xfrm>
          <a:prstGeom prst="blockArc">
            <a:avLst>
              <a:gd name="adj1" fmla="val 19721094"/>
              <a:gd name="adj2" fmla="val 10510293"/>
              <a:gd name="adj3" fmla="val 1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6" name="Google Shape;1156;p41"/>
          <p:cNvCxnSpPr/>
          <p:nvPr/>
        </p:nvCxnSpPr>
        <p:spPr>
          <a:xfrm>
            <a:off x="2068344" y="2735750"/>
            <a:ext cx="1716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7" name="Google Shape;1157;p41"/>
          <p:cNvCxnSpPr/>
          <p:nvPr/>
        </p:nvCxnSpPr>
        <p:spPr>
          <a:xfrm>
            <a:off x="2068344" y="3062800"/>
            <a:ext cx="15774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8" name="Google Shape;1158;p41"/>
          <p:cNvCxnSpPr/>
          <p:nvPr/>
        </p:nvCxnSpPr>
        <p:spPr>
          <a:xfrm rot="10800000">
            <a:off x="5715844" y="2423213"/>
            <a:ext cx="13101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9" name="Google Shape;1159;p41"/>
          <p:cNvCxnSpPr/>
          <p:nvPr/>
        </p:nvCxnSpPr>
        <p:spPr>
          <a:xfrm rot="10800000">
            <a:off x="5969081" y="2758076"/>
            <a:ext cx="1147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" name="Google Shape;1140;p41"/>
          <p:cNvSpPr txBox="1">
            <a:spLocks noGrp="1"/>
          </p:cNvSpPr>
          <p:nvPr>
            <p:ph type="ctrTitle"/>
          </p:nvPr>
        </p:nvSpPr>
        <p:spPr>
          <a:xfrm>
            <a:off x="6480240" y="4149838"/>
            <a:ext cx="1949709" cy="6447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Hướng phát triển</a:t>
            </a:r>
            <a:endParaRPr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7"/>
          </p:nvPr>
        </p:nvSpPr>
        <p:spPr>
          <a:xfrm>
            <a:off x="6423962" y="3095561"/>
            <a:ext cx="2627889" cy="855823"/>
          </a:xfrm>
          <a:ln w="9525"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dirty="0"/>
              <a:t>     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ngưỡng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chữa</a:t>
            </a:r>
            <a:r>
              <a:rPr lang="en-US" dirty="0"/>
              <a:t> </a:t>
            </a:r>
            <a:r>
              <a:rPr lang="en-US" dirty="0" err="1"/>
              <a:t>cháy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75657" y="1911761"/>
            <a:ext cx="1976194" cy="52322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</a:t>
            </a:r>
            <a:r>
              <a:rPr lang="en-US" dirty="0" err="1" smtClean="0">
                <a:solidFill>
                  <a:schemeClr val="bg1"/>
                </a:solidFill>
              </a:rPr>
              <a:t>hát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triển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thêm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ứng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web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0" grpId="0" animBg="1"/>
      <p:bldP spid="1141" grpId="0" build="p" animBg="1"/>
      <p:bldP spid="1142" grpId="0" build="p" animBg="1"/>
      <p:bldP spid="1145" grpId="0" build="p" animBg="1"/>
      <p:bldP spid="26" grpId="0" animBg="1"/>
      <p:bldP spid="8" grpId="0" build="p" animBg="1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2703002" y="1375903"/>
            <a:ext cx="4069699" cy="10366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1362;p47"/>
          <p:cNvSpPr txBox="1">
            <a:spLocks/>
          </p:cNvSpPr>
          <p:nvPr/>
        </p:nvSpPr>
        <p:spPr>
          <a:xfrm>
            <a:off x="2741570" y="807055"/>
            <a:ext cx="3764950" cy="431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dirty="0">
                <a:solidFill>
                  <a:schemeClr val="accent2"/>
                </a:solidFill>
              </a:rPr>
              <a:t>Do you have any questions?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136" y="2431481"/>
            <a:ext cx="3113770" cy="252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49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382441" y="229743"/>
            <a:ext cx="5901481" cy="5778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I. KHẢO SÁT VÀ XÂY DỰNG </a:t>
            </a:r>
            <a:r>
              <a:rPr lang="en" dirty="0" smtClean="0"/>
              <a:t>BÀI TOÁN</a:t>
            </a:r>
            <a:endParaRPr dirty="0"/>
          </a:p>
        </p:txBody>
      </p:sp>
      <p:sp>
        <p:nvSpPr>
          <p:cNvPr id="573" name="Google Shape;573;p29"/>
          <p:cNvSpPr txBox="1">
            <a:spLocks noGrp="1"/>
          </p:cNvSpPr>
          <p:nvPr>
            <p:ph type="subTitle" idx="1"/>
          </p:nvPr>
        </p:nvSpPr>
        <p:spPr>
          <a:xfrm>
            <a:off x="984220" y="918455"/>
            <a:ext cx="2620500" cy="1112400"/>
          </a:xfrm>
          <a:prstGeom prst="rect">
            <a:avLst/>
          </a:prstGeom>
          <a:solidFill>
            <a:schemeClr val="lt1">
              <a:alpha val="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 err="1"/>
              <a:t>Khí</a:t>
            </a:r>
            <a:r>
              <a:rPr lang="en-US" b="1" dirty="0"/>
              <a:t> </a:t>
            </a:r>
            <a:r>
              <a:rPr lang="en-US" b="1" dirty="0" err="1"/>
              <a:t>hậu</a:t>
            </a:r>
            <a:r>
              <a:rPr lang="en-US" dirty="0"/>
              <a:t>: </a:t>
            </a:r>
            <a:r>
              <a:rPr lang="en-US" dirty="0" err="1"/>
              <a:t>Việt</a:t>
            </a:r>
            <a:r>
              <a:rPr lang="en-US" dirty="0"/>
              <a:t> Nam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 </a:t>
            </a:r>
            <a:r>
              <a:rPr lang="en-US" dirty="0" err="1"/>
              <a:t>vành</a:t>
            </a:r>
            <a:r>
              <a:rPr lang="en-US" dirty="0"/>
              <a:t> </a:t>
            </a:r>
            <a:r>
              <a:rPr lang="en-US" dirty="0" err="1"/>
              <a:t>đai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, </a:t>
            </a:r>
            <a:r>
              <a:rPr lang="en-US" dirty="0" err="1"/>
              <a:t>quanh</a:t>
            </a:r>
            <a:r>
              <a:rPr lang="en-US" dirty="0"/>
              <a:t> </a:t>
            </a:r>
            <a:r>
              <a:rPr lang="en-US" dirty="0" err="1"/>
              <a:t>năm</a:t>
            </a:r>
            <a:r>
              <a:rPr lang="en-US" dirty="0"/>
              <a:t> 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575" name="Google Shape;575;p29"/>
          <p:cNvSpPr txBox="1">
            <a:spLocks noGrp="1"/>
          </p:cNvSpPr>
          <p:nvPr>
            <p:ph type="subTitle" idx="3"/>
          </p:nvPr>
        </p:nvSpPr>
        <p:spPr>
          <a:xfrm>
            <a:off x="6623282" y="4380324"/>
            <a:ext cx="1904030" cy="680665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Nguy cơ rò rỉ khí gas và cháy nổ</a:t>
            </a:r>
            <a:endParaRPr dirty="0"/>
          </a:p>
        </p:txBody>
      </p:sp>
      <p:grpSp>
        <p:nvGrpSpPr>
          <p:cNvPr id="576" name="Google Shape;576;p29"/>
          <p:cNvGrpSpPr/>
          <p:nvPr/>
        </p:nvGrpSpPr>
        <p:grpSpPr>
          <a:xfrm>
            <a:off x="3726274" y="3107567"/>
            <a:ext cx="2273566" cy="1180134"/>
            <a:chOff x="3834069" y="2439811"/>
            <a:chExt cx="2413629" cy="967914"/>
          </a:xfrm>
        </p:grpSpPr>
        <p:grpSp>
          <p:nvGrpSpPr>
            <p:cNvPr id="577" name="Google Shape;577;p29"/>
            <p:cNvGrpSpPr/>
            <p:nvPr/>
          </p:nvGrpSpPr>
          <p:grpSpPr>
            <a:xfrm>
              <a:off x="4960453" y="2469658"/>
              <a:ext cx="1287244" cy="885527"/>
              <a:chOff x="4960453" y="2469658"/>
              <a:chExt cx="1287244" cy="885527"/>
            </a:xfrm>
          </p:grpSpPr>
          <p:sp>
            <p:nvSpPr>
              <p:cNvPr id="578" name="Google Shape;578;p29"/>
              <p:cNvSpPr/>
              <p:nvPr/>
            </p:nvSpPr>
            <p:spPr>
              <a:xfrm>
                <a:off x="4960453" y="3257061"/>
                <a:ext cx="128724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9"/>
              <p:cNvSpPr/>
              <p:nvPr/>
            </p:nvSpPr>
            <p:spPr>
              <a:xfrm>
                <a:off x="4960454" y="3099580"/>
                <a:ext cx="105134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9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9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9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29"/>
            <p:cNvGrpSpPr/>
            <p:nvPr/>
          </p:nvGrpSpPr>
          <p:grpSpPr>
            <a:xfrm>
              <a:off x="3834069" y="2469658"/>
              <a:ext cx="1129846" cy="885527"/>
              <a:chOff x="3834069" y="2469658"/>
              <a:chExt cx="1129846" cy="885527"/>
            </a:xfrm>
          </p:grpSpPr>
          <p:sp>
            <p:nvSpPr>
              <p:cNvPr id="585" name="Google Shape;585;p29"/>
              <p:cNvSpPr/>
              <p:nvPr/>
            </p:nvSpPr>
            <p:spPr>
              <a:xfrm>
                <a:off x="3834069" y="3257061"/>
                <a:ext cx="1129846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9"/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9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9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9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9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1" name="Google Shape;591;p29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2" name="Google Shape;592;p29"/>
          <p:cNvCxnSpPr/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2584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/>
          <p:nvPr/>
        </p:nvCxnSpPr>
        <p:spPr>
          <a:xfrm rot="5400000">
            <a:off x="6292017" y="1996923"/>
            <a:ext cx="2921384" cy="14182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571;p29"/>
          <p:cNvSpPr txBox="1">
            <a:spLocks/>
          </p:cNvSpPr>
          <p:nvPr/>
        </p:nvSpPr>
        <p:spPr>
          <a:xfrm>
            <a:off x="3293083" y="4380324"/>
            <a:ext cx="3330199" cy="55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lang="vi-VN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3" y="2187648"/>
            <a:ext cx="2341042" cy="206171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274" y="813253"/>
            <a:ext cx="2767943" cy="18452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34" y="2139604"/>
            <a:ext cx="2731476" cy="2048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15771" y="814517"/>
            <a:ext cx="1996601" cy="116955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Xã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đại</a:t>
            </a:r>
            <a:r>
              <a:rPr lang="en-US" dirty="0">
                <a:solidFill>
                  <a:schemeClr val="bg1"/>
                </a:solidFill>
              </a:rPr>
              <a:t> ,</a:t>
            </a:r>
            <a:r>
              <a:rPr lang="en-US" dirty="0" err="1">
                <a:solidFill>
                  <a:schemeClr val="bg1"/>
                </a:solidFill>
              </a:rPr>
              <a:t>việc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khí</a:t>
            </a:r>
            <a:r>
              <a:rPr lang="en-US" dirty="0">
                <a:solidFill>
                  <a:schemeClr val="bg1"/>
                </a:solidFill>
              </a:rPr>
              <a:t> gas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cuộc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hằng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ngày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ngành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nghiệp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rất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phổ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biến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" grpId="0" uiExpand="1" build="p" animBg="1"/>
      <p:bldP spid="575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91396" y="558747"/>
            <a:ext cx="6173861" cy="5778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Hệ thống cảnh báo và chữa cháy</a:t>
            </a:r>
            <a:endParaRPr dirty="0"/>
          </a:p>
        </p:txBody>
      </p:sp>
      <p:pic>
        <p:nvPicPr>
          <p:cNvPr id="700" name="Google Shape;700;p33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14850"/>
          <a:stretch/>
        </p:blipFill>
        <p:spPr>
          <a:xfrm>
            <a:off x="502236" y="1519750"/>
            <a:ext cx="3595623" cy="26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3"/>
          <p:cNvSpPr txBox="1">
            <a:spLocks noGrp="1"/>
          </p:cNvSpPr>
          <p:nvPr>
            <p:ph type="subTitle" idx="4294967295"/>
          </p:nvPr>
        </p:nvSpPr>
        <p:spPr>
          <a:xfrm>
            <a:off x="4366325" y="161313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Phát hiện rò rỉ khí gas </a:t>
            </a:r>
            <a:endParaRPr dirty="0"/>
          </a:p>
        </p:txBody>
      </p:sp>
      <p:sp>
        <p:nvSpPr>
          <p:cNvPr id="702" name="Google Shape;702;p33"/>
          <p:cNvSpPr/>
          <p:nvPr/>
        </p:nvSpPr>
        <p:spPr>
          <a:xfrm>
            <a:off x="5304752" y="1447684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3"/>
          <p:cNvSpPr txBox="1">
            <a:spLocks noGrp="1"/>
          </p:cNvSpPr>
          <p:nvPr>
            <p:ph type="subTitle" idx="4294967295"/>
          </p:nvPr>
        </p:nvSpPr>
        <p:spPr>
          <a:xfrm>
            <a:off x="6394004" y="2238421"/>
            <a:ext cx="2253819" cy="433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Phát hiện khói lửa</a:t>
            </a:r>
            <a:endParaRPr dirty="0"/>
          </a:p>
        </p:txBody>
      </p:sp>
      <p:sp>
        <p:nvSpPr>
          <p:cNvPr id="705" name="Google Shape;705;p33"/>
          <p:cNvSpPr/>
          <p:nvPr/>
        </p:nvSpPr>
        <p:spPr>
          <a:xfrm>
            <a:off x="7364989" y="201790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3"/>
          <p:cNvSpPr txBox="1">
            <a:spLocks noGrp="1"/>
          </p:cNvSpPr>
          <p:nvPr>
            <p:ph type="subTitle" idx="4294967295"/>
          </p:nvPr>
        </p:nvSpPr>
        <p:spPr>
          <a:xfrm>
            <a:off x="4366325" y="3092755"/>
            <a:ext cx="2291767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Đo, hiển thị trạng thái môi trường</a:t>
            </a:r>
            <a:endParaRPr dirty="0"/>
          </a:p>
        </p:txBody>
      </p:sp>
      <p:sp>
        <p:nvSpPr>
          <p:cNvPr id="708" name="Google Shape;708;p33"/>
          <p:cNvSpPr/>
          <p:nvPr/>
        </p:nvSpPr>
        <p:spPr>
          <a:xfrm>
            <a:off x="5400370" y="2851050"/>
            <a:ext cx="120614" cy="130873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02;p33"/>
          <p:cNvSpPr/>
          <p:nvPr/>
        </p:nvSpPr>
        <p:spPr>
          <a:xfrm>
            <a:off x="7629230" y="3704919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07;p33"/>
          <p:cNvSpPr txBox="1">
            <a:spLocks/>
          </p:cNvSpPr>
          <p:nvPr/>
        </p:nvSpPr>
        <p:spPr>
          <a:xfrm>
            <a:off x="6282429" y="3913064"/>
            <a:ext cx="2849525" cy="107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, </a:t>
            </a:r>
            <a:r>
              <a:rPr lang="en-US" dirty="0" err="1"/>
              <a:t>chữa</a:t>
            </a:r>
            <a:r>
              <a:rPr lang="en-US" dirty="0"/>
              <a:t> </a:t>
            </a:r>
            <a:r>
              <a:rPr lang="en-US" dirty="0" err="1"/>
              <a:t>cháy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vi-V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" grpId="0" build="p"/>
      <p:bldP spid="702" grpId="0" animBg="1"/>
      <p:bldP spid="704" grpId="0" build="p"/>
      <p:bldP spid="705" grpId="0" animBg="1"/>
      <p:bldP spid="707" grpId="0" build="p"/>
      <p:bldP spid="708" grpId="0" animBg="1"/>
      <p:bldP spid="13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892981" y="587883"/>
            <a:ext cx="2155019" cy="5778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SƠ ĐỒ KHỐI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885519" y="1677547"/>
            <a:ext cx="1038153" cy="8444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56978" y="1677547"/>
            <a:ext cx="1038153" cy="8388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tâm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56979" y="3396037"/>
            <a:ext cx="1038153" cy="76345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44218" y="1674774"/>
            <a:ext cx="1038154" cy="8388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3064899" y="2022003"/>
            <a:ext cx="650851" cy="14437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997972" y="2022003"/>
            <a:ext cx="643405" cy="1499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282378" y="2695075"/>
            <a:ext cx="186493" cy="54645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562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4" name="Google Shape;1084;p38"/>
          <p:cNvCxnSpPr/>
          <p:nvPr/>
        </p:nvCxnSpPr>
        <p:spPr>
          <a:xfrm>
            <a:off x="1261012" y="1884958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38"/>
          <p:cNvCxnSpPr/>
          <p:nvPr/>
        </p:nvCxnSpPr>
        <p:spPr>
          <a:xfrm>
            <a:off x="3297762" y="2456958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38"/>
          <p:cNvCxnSpPr/>
          <p:nvPr/>
        </p:nvCxnSpPr>
        <p:spPr>
          <a:xfrm>
            <a:off x="5334512" y="1884958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/>
          <p:nvPr/>
        </p:nvCxnSpPr>
        <p:spPr>
          <a:xfrm>
            <a:off x="7558003" y="2456958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" name="Google Shape;1089;p38"/>
          <p:cNvCxnSpPr/>
          <p:nvPr/>
        </p:nvCxnSpPr>
        <p:spPr>
          <a:xfrm>
            <a:off x="744324" y="2398508"/>
            <a:ext cx="726429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0" name="Google Shape;1090;p38"/>
          <p:cNvGrpSpPr/>
          <p:nvPr/>
        </p:nvGrpSpPr>
        <p:grpSpPr>
          <a:xfrm>
            <a:off x="1082649" y="2211758"/>
            <a:ext cx="373500" cy="373500"/>
            <a:chOff x="1372725" y="1912500"/>
            <a:chExt cx="373500" cy="373500"/>
          </a:xfrm>
        </p:grpSpPr>
        <p:sp>
          <p:nvSpPr>
            <p:cNvPr id="1091" name="Google Shape;1091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38"/>
          <p:cNvGrpSpPr/>
          <p:nvPr/>
        </p:nvGrpSpPr>
        <p:grpSpPr>
          <a:xfrm>
            <a:off x="3111016" y="2211758"/>
            <a:ext cx="373500" cy="373500"/>
            <a:chOff x="3212675" y="1912500"/>
            <a:chExt cx="373500" cy="373500"/>
          </a:xfrm>
        </p:grpSpPr>
        <p:sp>
          <p:nvSpPr>
            <p:cNvPr id="1094" name="Google Shape;1094;p38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8"/>
          <p:cNvGrpSpPr/>
          <p:nvPr/>
        </p:nvGrpSpPr>
        <p:grpSpPr>
          <a:xfrm>
            <a:off x="5139382" y="2211758"/>
            <a:ext cx="373500" cy="373500"/>
            <a:chOff x="5557850" y="1912500"/>
            <a:chExt cx="373500" cy="373500"/>
          </a:xfrm>
        </p:grpSpPr>
        <p:sp>
          <p:nvSpPr>
            <p:cNvPr id="1097" name="Google Shape;1097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38"/>
          <p:cNvGrpSpPr/>
          <p:nvPr/>
        </p:nvGrpSpPr>
        <p:grpSpPr>
          <a:xfrm>
            <a:off x="7371265" y="2211758"/>
            <a:ext cx="373500" cy="373500"/>
            <a:chOff x="7457825" y="1912500"/>
            <a:chExt cx="373500" cy="373500"/>
          </a:xfrm>
        </p:grpSpPr>
        <p:sp>
          <p:nvSpPr>
            <p:cNvPr id="1100" name="Google Shape;1100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38"/>
          <p:cNvSpPr txBox="1">
            <a:spLocks noGrp="1"/>
          </p:cNvSpPr>
          <p:nvPr>
            <p:ph type="subTitle" idx="4294967295"/>
          </p:nvPr>
        </p:nvSpPr>
        <p:spPr>
          <a:xfrm>
            <a:off x="561307" y="1346102"/>
            <a:ext cx="1416159" cy="38533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Hộ</a:t>
            </a:r>
            <a:r>
              <a:rPr lang="en-US" sz="1600" dirty="0"/>
              <a:t> </a:t>
            </a:r>
            <a:r>
              <a:rPr lang="en-US" sz="1600" dirty="0" err="1"/>
              <a:t>gia</a:t>
            </a:r>
            <a:r>
              <a:rPr lang="en-US" sz="1600" dirty="0"/>
              <a:t> </a:t>
            </a:r>
            <a:r>
              <a:rPr lang="en-US" sz="1600" dirty="0" err="1"/>
              <a:t>đình</a:t>
            </a:r>
            <a:endParaRPr sz="1600" dirty="0"/>
          </a:p>
        </p:txBody>
      </p:sp>
      <p:sp>
        <p:nvSpPr>
          <p:cNvPr id="1105" name="Google Shape;1105;p38"/>
          <p:cNvSpPr txBox="1">
            <a:spLocks noGrp="1"/>
          </p:cNvSpPr>
          <p:nvPr>
            <p:ph type="subTitle" idx="4294967295"/>
          </p:nvPr>
        </p:nvSpPr>
        <p:spPr>
          <a:xfrm>
            <a:off x="6720889" y="3113873"/>
            <a:ext cx="1674227" cy="6447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Thông minh, chính xác</a:t>
            </a:r>
            <a:endParaRPr sz="1400" dirty="0"/>
          </a:p>
        </p:txBody>
      </p:sp>
      <p:sp>
        <p:nvSpPr>
          <p:cNvPr id="1107" name="Google Shape;1107;p38"/>
          <p:cNvSpPr txBox="1">
            <a:spLocks noGrp="1"/>
          </p:cNvSpPr>
          <p:nvPr>
            <p:ph type="subTitle" idx="4294967295"/>
          </p:nvPr>
        </p:nvSpPr>
        <p:spPr>
          <a:xfrm>
            <a:off x="2118069" y="3113873"/>
            <a:ext cx="2388650" cy="85568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Phát hiện,hiển thị, cảnh báo và chữa cháy tự động </a:t>
            </a:r>
            <a:endParaRPr sz="1600" dirty="0"/>
          </a:p>
        </p:txBody>
      </p:sp>
      <p:sp>
        <p:nvSpPr>
          <p:cNvPr id="1109" name="Google Shape;1109;p38"/>
          <p:cNvSpPr txBox="1">
            <a:spLocks noGrp="1"/>
          </p:cNvSpPr>
          <p:nvPr>
            <p:ph type="subTitle" idx="4294967295"/>
          </p:nvPr>
        </p:nvSpPr>
        <p:spPr>
          <a:xfrm>
            <a:off x="4463557" y="1268453"/>
            <a:ext cx="1762267" cy="55252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Hợp lý, dễ lắp đặt</a:t>
            </a:r>
            <a:endParaRPr sz="1600" dirty="0"/>
          </a:p>
        </p:txBody>
      </p:sp>
      <p:sp>
        <p:nvSpPr>
          <p:cNvPr id="1110" name="Google Shape;1110;p38"/>
          <p:cNvSpPr txBox="1">
            <a:spLocks noGrp="1"/>
          </p:cNvSpPr>
          <p:nvPr>
            <p:ph type="ctrTitle" idx="4294967295"/>
          </p:nvPr>
        </p:nvSpPr>
        <p:spPr>
          <a:xfrm>
            <a:off x="617824" y="2762882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2"/>
                </a:solidFill>
              </a:rPr>
              <a:t>P</a:t>
            </a:r>
            <a:r>
              <a:rPr lang="en" sz="2400" dirty="0">
                <a:solidFill>
                  <a:schemeClr val="accent2"/>
                </a:solidFill>
              </a:rPr>
              <a:t>hạm vi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1111" name="Google Shape;1111;p38"/>
          <p:cNvSpPr txBox="1">
            <a:spLocks noGrp="1"/>
          </p:cNvSpPr>
          <p:nvPr>
            <p:ph type="ctrTitle" idx="4294967295"/>
          </p:nvPr>
        </p:nvSpPr>
        <p:spPr>
          <a:xfrm>
            <a:off x="2569903" y="1615075"/>
            <a:ext cx="1537993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Chức năng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4691324" y="2754142"/>
            <a:ext cx="1660354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3"/>
                </a:solidFill>
              </a:rPr>
              <a:t>Giá thành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1113" name="Google Shape;1113;p38"/>
          <p:cNvSpPr txBox="1">
            <a:spLocks noGrp="1"/>
          </p:cNvSpPr>
          <p:nvPr>
            <p:ph type="ctrTitle" idx="4294967295"/>
          </p:nvPr>
        </p:nvSpPr>
        <p:spPr>
          <a:xfrm>
            <a:off x="6709278" y="1615075"/>
            <a:ext cx="1685838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</a:rPr>
              <a:t>Giao diện</a:t>
            </a:r>
            <a:endParaRPr sz="2400" dirty="0">
              <a:solidFill>
                <a:schemeClr val="accent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32675" y="4212327"/>
            <a:ext cx="3717298" cy="52322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aven Pro SemiBold" panose="020B0604020202020204" charset="0"/>
              </a:rPr>
              <a:t>YÊU CẦU HỆ THỐNG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6455BB-6972-5241-13B7-85F300438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75" y="257332"/>
            <a:ext cx="4170025" cy="8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9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0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0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0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0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3" grpId="0" build="p" animBg="1"/>
      <p:bldP spid="1105" grpId="0" build="p" animBg="1"/>
      <p:bldP spid="1107" grpId="0" build="p" animBg="1"/>
      <p:bldP spid="1109" grpId="0" build="p" animBg="1"/>
      <p:bldP spid="1110" grpId="0"/>
      <p:bldP spid="1111" grpId="0"/>
      <p:bldP spid="1112" grpId="0"/>
      <p:bldP spid="1113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2"/>
          <p:cNvSpPr txBox="1">
            <a:spLocks noGrp="1"/>
          </p:cNvSpPr>
          <p:nvPr>
            <p:ph type="ctrTitle" idx="6"/>
          </p:nvPr>
        </p:nvSpPr>
        <p:spPr>
          <a:xfrm>
            <a:off x="756002" y="259590"/>
            <a:ext cx="3945355" cy="5778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 SemiBold" panose="020B0604020202020204" charset="0"/>
              </a:rPr>
              <a:t>THIẾT BỊ PHẦN CỨNG</a:t>
            </a:r>
            <a:endParaRPr dirty="0">
              <a:latin typeface="Maven Pro SemiBold" panose="020B0604020202020204" charset="0"/>
            </a:endParaRPr>
          </a:p>
        </p:txBody>
      </p:sp>
      <p:sp>
        <p:nvSpPr>
          <p:cNvPr id="1165" name="Google Shape;1165;p42"/>
          <p:cNvSpPr txBox="1">
            <a:spLocks noGrp="1"/>
          </p:cNvSpPr>
          <p:nvPr>
            <p:ph type="ctrTitle" idx="2"/>
          </p:nvPr>
        </p:nvSpPr>
        <p:spPr>
          <a:xfrm>
            <a:off x="3628263" y="2324422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Màn hình lcd 1602</a:t>
            </a:r>
            <a:endParaRPr dirty="0"/>
          </a:p>
        </p:txBody>
      </p:sp>
      <p:sp>
        <p:nvSpPr>
          <p:cNvPr id="1166" name="Google Shape;1166;p42"/>
          <p:cNvSpPr txBox="1">
            <a:spLocks noGrp="1"/>
          </p:cNvSpPr>
          <p:nvPr>
            <p:ph type="ctrTitle"/>
          </p:nvPr>
        </p:nvSpPr>
        <p:spPr>
          <a:xfrm>
            <a:off x="756002" y="199646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 Uno R3</a:t>
            </a:r>
            <a:endParaRPr dirty="0"/>
          </a:p>
        </p:txBody>
      </p:sp>
      <p:sp>
        <p:nvSpPr>
          <p:cNvPr id="1169" name="Google Shape;1169;p42"/>
          <p:cNvSpPr txBox="1">
            <a:spLocks noGrp="1"/>
          </p:cNvSpPr>
          <p:nvPr>
            <p:ph type="ctrTitle" idx="4"/>
          </p:nvPr>
        </p:nvSpPr>
        <p:spPr>
          <a:xfrm>
            <a:off x="6154904" y="2074069"/>
            <a:ext cx="2589896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Cảm biến lửa Flame Sensor</a:t>
            </a:r>
            <a:endParaRPr dirty="0"/>
          </a:p>
        </p:txBody>
      </p:sp>
      <p:sp>
        <p:nvSpPr>
          <p:cNvPr id="1171" name="Google Shape;1171;p42"/>
          <p:cNvSpPr txBox="1">
            <a:spLocks noGrp="1"/>
          </p:cNvSpPr>
          <p:nvPr>
            <p:ph type="ctrTitle" idx="7"/>
          </p:nvPr>
        </p:nvSpPr>
        <p:spPr>
          <a:xfrm>
            <a:off x="836349" y="447227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Cảm biến khí gas, khói MQ2</a:t>
            </a:r>
            <a:endParaRPr dirty="0"/>
          </a:p>
        </p:txBody>
      </p:sp>
      <p:sp>
        <p:nvSpPr>
          <p:cNvPr id="1173" name="Google Shape;1173;p42"/>
          <p:cNvSpPr txBox="1">
            <a:spLocks noGrp="1"/>
          </p:cNvSpPr>
          <p:nvPr>
            <p:ph type="ctrTitle" idx="9"/>
          </p:nvPr>
        </p:nvSpPr>
        <p:spPr>
          <a:xfrm>
            <a:off x="3580803" y="4411437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Buzzer còi chíp</a:t>
            </a:r>
            <a:endParaRPr dirty="0"/>
          </a:p>
        </p:txBody>
      </p:sp>
      <p:sp>
        <p:nvSpPr>
          <p:cNvPr id="1175" name="Google Shape;1175;p42"/>
          <p:cNvSpPr txBox="1">
            <a:spLocks noGrp="1"/>
          </p:cNvSpPr>
          <p:nvPr>
            <p:ph type="ctrTitle" idx="14"/>
          </p:nvPr>
        </p:nvSpPr>
        <p:spPr>
          <a:xfrm>
            <a:off x="6516738" y="4451516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NodeMCU ESP 8266</a:t>
            </a:r>
            <a:endParaRPr dirty="0"/>
          </a:p>
        </p:txBody>
      </p:sp>
      <p:sp>
        <p:nvSpPr>
          <p:cNvPr id="1177" name="Google Shape;1177;p42"/>
          <p:cNvSpPr/>
          <p:nvPr/>
        </p:nvSpPr>
        <p:spPr>
          <a:xfrm>
            <a:off x="1625825" y="3005284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42"/>
          <p:cNvSpPr/>
          <p:nvPr/>
        </p:nvSpPr>
        <p:spPr>
          <a:xfrm>
            <a:off x="4361163" y="3005284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42"/>
          <p:cNvSpPr/>
          <p:nvPr/>
        </p:nvSpPr>
        <p:spPr>
          <a:xfrm>
            <a:off x="7104124" y="3005284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42"/>
          <p:cNvSpPr/>
          <p:nvPr/>
        </p:nvSpPr>
        <p:spPr>
          <a:xfrm>
            <a:off x="1625825" y="1163242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42"/>
          <p:cNvSpPr/>
          <p:nvPr/>
        </p:nvSpPr>
        <p:spPr>
          <a:xfrm>
            <a:off x="4361163" y="1163242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42"/>
          <p:cNvSpPr/>
          <p:nvPr/>
        </p:nvSpPr>
        <p:spPr>
          <a:xfrm>
            <a:off x="7104124" y="1163242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3" name="Google Shape;1183;p42"/>
          <p:cNvCxnSpPr>
            <a:stCxn id="1180" idx="3"/>
            <a:endCxn id="1178" idx="1"/>
          </p:cNvCxnSpPr>
          <p:nvPr/>
        </p:nvCxnSpPr>
        <p:spPr>
          <a:xfrm>
            <a:off x="2041325" y="1370992"/>
            <a:ext cx="2319900" cy="18420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4" name="Google Shape;1184;p42"/>
          <p:cNvCxnSpPr>
            <a:stCxn id="1178" idx="3"/>
            <a:endCxn id="1182" idx="1"/>
          </p:cNvCxnSpPr>
          <p:nvPr/>
        </p:nvCxnSpPr>
        <p:spPr>
          <a:xfrm rot="10800000" flipH="1">
            <a:off x="4776663" y="1371034"/>
            <a:ext cx="2327400" cy="18420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5" name="Google Shape;1185;p42"/>
          <p:cNvGrpSpPr/>
          <p:nvPr/>
        </p:nvGrpSpPr>
        <p:grpSpPr>
          <a:xfrm>
            <a:off x="4436544" y="3036686"/>
            <a:ext cx="264813" cy="352693"/>
            <a:chOff x="6703732" y="3346936"/>
            <a:chExt cx="264813" cy="352693"/>
          </a:xfrm>
        </p:grpSpPr>
        <p:sp>
          <p:nvSpPr>
            <p:cNvPr id="1186" name="Google Shape;1186;p42"/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42"/>
          <p:cNvGrpSpPr/>
          <p:nvPr/>
        </p:nvGrpSpPr>
        <p:grpSpPr>
          <a:xfrm>
            <a:off x="1697949" y="3039620"/>
            <a:ext cx="271244" cy="346801"/>
            <a:chOff x="4899999" y="2882095"/>
            <a:chExt cx="271244" cy="346801"/>
          </a:xfrm>
        </p:grpSpPr>
        <p:sp>
          <p:nvSpPr>
            <p:cNvPr id="1192" name="Google Shape;1192;p42"/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42"/>
          <p:cNvGrpSpPr/>
          <p:nvPr/>
        </p:nvGrpSpPr>
        <p:grpSpPr>
          <a:xfrm>
            <a:off x="1707236" y="1198029"/>
            <a:ext cx="260283" cy="345914"/>
            <a:chOff x="8055961" y="2881842"/>
            <a:chExt cx="260283" cy="345914"/>
          </a:xfrm>
        </p:grpSpPr>
        <p:sp>
          <p:nvSpPr>
            <p:cNvPr id="1203" name="Google Shape;1203;p42"/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42"/>
          <p:cNvGrpSpPr/>
          <p:nvPr/>
        </p:nvGrpSpPr>
        <p:grpSpPr>
          <a:xfrm>
            <a:off x="7177875" y="1192351"/>
            <a:ext cx="279513" cy="357255"/>
            <a:chOff x="4897750" y="2415639"/>
            <a:chExt cx="279513" cy="357255"/>
          </a:xfrm>
        </p:grpSpPr>
        <p:sp>
          <p:nvSpPr>
            <p:cNvPr id="1208" name="Google Shape;1208;p42"/>
            <p:cNvSpPr/>
            <p:nvPr/>
          </p:nvSpPr>
          <p:spPr>
            <a:xfrm>
              <a:off x="4964119" y="2715522"/>
              <a:ext cx="10613" cy="55472"/>
            </a:xfrm>
            <a:custGeom>
              <a:avLst/>
              <a:gdLst/>
              <a:ahLst/>
              <a:cxnLst/>
              <a:rect l="l" t="t" r="r" b="b"/>
              <a:pathLst>
                <a:path w="335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5098031" y="2715522"/>
              <a:ext cx="10581" cy="55472"/>
            </a:xfrm>
            <a:custGeom>
              <a:avLst/>
              <a:gdLst/>
              <a:ahLst/>
              <a:cxnLst/>
              <a:rect l="l" t="t" r="r" b="b"/>
              <a:pathLst>
                <a:path w="334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4897750" y="2415639"/>
              <a:ext cx="279513" cy="357255"/>
            </a:xfrm>
            <a:custGeom>
              <a:avLst/>
              <a:gdLst/>
              <a:ahLst/>
              <a:cxnLst/>
              <a:rect l="l" t="t" r="r" b="b"/>
              <a:pathLst>
                <a:path w="8823" h="11277" extrusionOk="0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4997700" y="2526551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5064830" y="2526551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5013160" y="256586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4992030" y="2509570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5059191" y="2509570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42"/>
          <p:cNvGrpSpPr/>
          <p:nvPr/>
        </p:nvGrpSpPr>
        <p:grpSpPr>
          <a:xfrm>
            <a:off x="7185420" y="3036299"/>
            <a:ext cx="264433" cy="353454"/>
            <a:chOff x="8054820" y="2416399"/>
            <a:chExt cx="264433" cy="353454"/>
          </a:xfrm>
        </p:grpSpPr>
        <p:sp>
          <p:nvSpPr>
            <p:cNvPr id="1217" name="Google Shape;1217;p42"/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42"/>
          <p:cNvGrpSpPr/>
          <p:nvPr/>
        </p:nvGrpSpPr>
        <p:grpSpPr>
          <a:xfrm>
            <a:off x="4435014" y="1193126"/>
            <a:ext cx="267854" cy="355735"/>
            <a:chOff x="4903389" y="1500214"/>
            <a:chExt cx="267854" cy="355735"/>
          </a:xfrm>
        </p:grpSpPr>
        <p:sp>
          <p:nvSpPr>
            <p:cNvPr id="1224" name="Google Shape;1224;p42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2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" name="Picture 66" descr="arduino-uno-r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55" y="991888"/>
            <a:ext cx="1524342" cy="10561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127" y="1045140"/>
            <a:ext cx="1697919" cy="13661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035" y="600385"/>
            <a:ext cx="1577635" cy="1577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55" y="2685161"/>
            <a:ext cx="1589201" cy="15892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10" y="2890567"/>
            <a:ext cx="1565830" cy="15658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467" y="2712746"/>
            <a:ext cx="1738770" cy="17387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2"/>
          <p:cNvSpPr txBox="1">
            <a:spLocks noGrp="1"/>
          </p:cNvSpPr>
          <p:nvPr>
            <p:ph type="ctrTitle" idx="6"/>
          </p:nvPr>
        </p:nvSpPr>
        <p:spPr>
          <a:xfrm>
            <a:off x="756002" y="259590"/>
            <a:ext cx="3945355" cy="5778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 SemiBold" panose="020B0604020202020204" charset="0"/>
              </a:rPr>
              <a:t>THIẾT BỊ PHẦN CỨNG</a:t>
            </a:r>
            <a:endParaRPr dirty="0">
              <a:latin typeface="Maven Pro SemiBold" panose="020B0604020202020204" charset="0"/>
            </a:endParaRPr>
          </a:p>
        </p:txBody>
      </p:sp>
      <p:sp>
        <p:nvSpPr>
          <p:cNvPr id="1165" name="Google Shape;1165;p42"/>
          <p:cNvSpPr txBox="1">
            <a:spLocks noGrp="1"/>
          </p:cNvSpPr>
          <p:nvPr>
            <p:ph type="ctrTitle" idx="2"/>
          </p:nvPr>
        </p:nvSpPr>
        <p:spPr>
          <a:xfrm>
            <a:off x="3744540" y="2253928"/>
            <a:ext cx="1815570" cy="334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Button 3.3v</a:t>
            </a:r>
            <a:endParaRPr dirty="0"/>
          </a:p>
        </p:txBody>
      </p:sp>
      <p:sp>
        <p:nvSpPr>
          <p:cNvPr id="1166" name="Google Shape;1166;p42"/>
          <p:cNvSpPr txBox="1">
            <a:spLocks noGrp="1"/>
          </p:cNvSpPr>
          <p:nvPr>
            <p:ph type="ctrTitle"/>
          </p:nvPr>
        </p:nvSpPr>
        <p:spPr>
          <a:xfrm>
            <a:off x="850850" y="2028368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Servo SG90</a:t>
            </a:r>
            <a:endParaRPr dirty="0"/>
          </a:p>
        </p:txBody>
      </p:sp>
      <p:sp>
        <p:nvSpPr>
          <p:cNvPr id="1169" name="Google Shape;1169;p42"/>
          <p:cNvSpPr txBox="1">
            <a:spLocks noGrp="1"/>
          </p:cNvSpPr>
          <p:nvPr>
            <p:ph type="ctrTitle" idx="4"/>
          </p:nvPr>
        </p:nvSpPr>
        <p:spPr>
          <a:xfrm>
            <a:off x="6368853" y="2137712"/>
            <a:ext cx="2039768" cy="3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Relay 5v</a:t>
            </a:r>
            <a:endParaRPr dirty="0"/>
          </a:p>
        </p:txBody>
      </p:sp>
      <p:sp>
        <p:nvSpPr>
          <p:cNvPr id="1171" name="Google Shape;1171;p42"/>
          <p:cNvSpPr txBox="1">
            <a:spLocks noGrp="1"/>
          </p:cNvSpPr>
          <p:nvPr>
            <p:ph type="ctrTitle" idx="7"/>
          </p:nvPr>
        </p:nvSpPr>
        <p:spPr>
          <a:xfrm>
            <a:off x="888384" y="4238805"/>
            <a:ext cx="1966975" cy="3674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Breadboard MB-102</a:t>
            </a:r>
            <a:endParaRPr dirty="0"/>
          </a:p>
        </p:txBody>
      </p:sp>
      <p:sp>
        <p:nvSpPr>
          <p:cNvPr id="1173" name="Google Shape;1173;p42"/>
          <p:cNvSpPr txBox="1">
            <a:spLocks noGrp="1"/>
          </p:cNvSpPr>
          <p:nvPr>
            <p:ph type="ctrTitle" idx="9"/>
          </p:nvPr>
        </p:nvSpPr>
        <p:spPr>
          <a:xfrm>
            <a:off x="3830976" y="4209210"/>
            <a:ext cx="1729133" cy="355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Máy bơm DC 5 V</a:t>
            </a:r>
            <a:endParaRPr dirty="0"/>
          </a:p>
        </p:txBody>
      </p:sp>
      <p:sp>
        <p:nvSpPr>
          <p:cNvPr id="1175" name="Google Shape;1175;p42"/>
          <p:cNvSpPr txBox="1">
            <a:spLocks noGrp="1"/>
          </p:cNvSpPr>
          <p:nvPr>
            <p:ph type="ctrTitle" idx="14"/>
          </p:nvPr>
        </p:nvSpPr>
        <p:spPr>
          <a:xfrm>
            <a:off x="6442795" y="4359368"/>
            <a:ext cx="1891883" cy="3094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Led đơn 5mm</a:t>
            </a:r>
            <a:endParaRPr dirty="0"/>
          </a:p>
        </p:txBody>
      </p:sp>
      <p:sp>
        <p:nvSpPr>
          <p:cNvPr id="1177" name="Google Shape;1177;p42"/>
          <p:cNvSpPr/>
          <p:nvPr/>
        </p:nvSpPr>
        <p:spPr>
          <a:xfrm>
            <a:off x="1625825" y="3005284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42"/>
          <p:cNvSpPr/>
          <p:nvPr/>
        </p:nvSpPr>
        <p:spPr>
          <a:xfrm>
            <a:off x="4361163" y="3005284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42"/>
          <p:cNvSpPr/>
          <p:nvPr/>
        </p:nvSpPr>
        <p:spPr>
          <a:xfrm>
            <a:off x="7104124" y="3005284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42"/>
          <p:cNvSpPr/>
          <p:nvPr/>
        </p:nvSpPr>
        <p:spPr>
          <a:xfrm>
            <a:off x="1625825" y="1163242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42"/>
          <p:cNvSpPr/>
          <p:nvPr/>
        </p:nvSpPr>
        <p:spPr>
          <a:xfrm>
            <a:off x="4361163" y="1163242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42"/>
          <p:cNvSpPr/>
          <p:nvPr/>
        </p:nvSpPr>
        <p:spPr>
          <a:xfrm>
            <a:off x="7104124" y="1163242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3" name="Google Shape;1183;p42"/>
          <p:cNvCxnSpPr>
            <a:stCxn id="1180" idx="3"/>
            <a:endCxn id="1178" idx="1"/>
          </p:cNvCxnSpPr>
          <p:nvPr/>
        </p:nvCxnSpPr>
        <p:spPr>
          <a:xfrm>
            <a:off x="2041325" y="1370992"/>
            <a:ext cx="2319900" cy="18420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4" name="Google Shape;1184;p42"/>
          <p:cNvCxnSpPr>
            <a:stCxn id="1178" idx="3"/>
            <a:endCxn id="1182" idx="1"/>
          </p:cNvCxnSpPr>
          <p:nvPr/>
        </p:nvCxnSpPr>
        <p:spPr>
          <a:xfrm rot="10800000" flipH="1">
            <a:off x="4776663" y="1371034"/>
            <a:ext cx="2327400" cy="18420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5" name="Google Shape;1185;p42"/>
          <p:cNvGrpSpPr/>
          <p:nvPr/>
        </p:nvGrpSpPr>
        <p:grpSpPr>
          <a:xfrm>
            <a:off x="4436544" y="3036686"/>
            <a:ext cx="264813" cy="352693"/>
            <a:chOff x="6703732" y="3346936"/>
            <a:chExt cx="264813" cy="352693"/>
          </a:xfrm>
        </p:grpSpPr>
        <p:sp>
          <p:nvSpPr>
            <p:cNvPr id="1186" name="Google Shape;1186;p42"/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42"/>
          <p:cNvGrpSpPr/>
          <p:nvPr/>
        </p:nvGrpSpPr>
        <p:grpSpPr>
          <a:xfrm>
            <a:off x="1697949" y="3039620"/>
            <a:ext cx="271244" cy="346801"/>
            <a:chOff x="4899999" y="2882095"/>
            <a:chExt cx="271244" cy="346801"/>
          </a:xfrm>
        </p:grpSpPr>
        <p:sp>
          <p:nvSpPr>
            <p:cNvPr id="1192" name="Google Shape;1192;p42"/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42"/>
          <p:cNvGrpSpPr/>
          <p:nvPr/>
        </p:nvGrpSpPr>
        <p:grpSpPr>
          <a:xfrm>
            <a:off x="1707236" y="1198029"/>
            <a:ext cx="260283" cy="345914"/>
            <a:chOff x="8055961" y="2881842"/>
            <a:chExt cx="260283" cy="345914"/>
          </a:xfrm>
        </p:grpSpPr>
        <p:sp>
          <p:nvSpPr>
            <p:cNvPr id="1203" name="Google Shape;1203;p42"/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42"/>
          <p:cNvGrpSpPr/>
          <p:nvPr/>
        </p:nvGrpSpPr>
        <p:grpSpPr>
          <a:xfrm>
            <a:off x="7177875" y="1192351"/>
            <a:ext cx="279513" cy="357255"/>
            <a:chOff x="4897750" y="2415639"/>
            <a:chExt cx="279513" cy="357255"/>
          </a:xfrm>
        </p:grpSpPr>
        <p:sp>
          <p:nvSpPr>
            <p:cNvPr id="1208" name="Google Shape;1208;p42"/>
            <p:cNvSpPr/>
            <p:nvPr/>
          </p:nvSpPr>
          <p:spPr>
            <a:xfrm>
              <a:off x="4964119" y="2715522"/>
              <a:ext cx="10613" cy="55472"/>
            </a:xfrm>
            <a:custGeom>
              <a:avLst/>
              <a:gdLst/>
              <a:ahLst/>
              <a:cxnLst/>
              <a:rect l="l" t="t" r="r" b="b"/>
              <a:pathLst>
                <a:path w="335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5098031" y="2715522"/>
              <a:ext cx="10581" cy="55472"/>
            </a:xfrm>
            <a:custGeom>
              <a:avLst/>
              <a:gdLst/>
              <a:ahLst/>
              <a:cxnLst/>
              <a:rect l="l" t="t" r="r" b="b"/>
              <a:pathLst>
                <a:path w="334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4897750" y="2415639"/>
              <a:ext cx="279513" cy="357255"/>
            </a:xfrm>
            <a:custGeom>
              <a:avLst/>
              <a:gdLst/>
              <a:ahLst/>
              <a:cxnLst/>
              <a:rect l="l" t="t" r="r" b="b"/>
              <a:pathLst>
                <a:path w="8823" h="11277" extrusionOk="0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4997700" y="2526551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5064830" y="2526551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5013160" y="256586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4992030" y="2509570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5059191" y="2509570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42"/>
          <p:cNvGrpSpPr/>
          <p:nvPr/>
        </p:nvGrpSpPr>
        <p:grpSpPr>
          <a:xfrm>
            <a:off x="7185420" y="3036299"/>
            <a:ext cx="264433" cy="353454"/>
            <a:chOff x="8054820" y="2416399"/>
            <a:chExt cx="264433" cy="353454"/>
          </a:xfrm>
        </p:grpSpPr>
        <p:sp>
          <p:nvSpPr>
            <p:cNvPr id="1217" name="Google Shape;1217;p42"/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42"/>
          <p:cNvGrpSpPr/>
          <p:nvPr/>
        </p:nvGrpSpPr>
        <p:grpSpPr>
          <a:xfrm>
            <a:off x="4435014" y="1193126"/>
            <a:ext cx="267854" cy="355735"/>
            <a:chOff x="4903389" y="1500214"/>
            <a:chExt cx="267854" cy="355735"/>
          </a:xfrm>
        </p:grpSpPr>
        <p:sp>
          <p:nvSpPr>
            <p:cNvPr id="1224" name="Google Shape;1224;p42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2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46" y="879307"/>
            <a:ext cx="1508308" cy="10949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079" y="2683462"/>
            <a:ext cx="1453751" cy="1296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72" y="779721"/>
            <a:ext cx="1560513" cy="11726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5" y="2683462"/>
            <a:ext cx="1569000" cy="12960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976" y="959231"/>
            <a:ext cx="1530853" cy="12179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5" y="2683462"/>
            <a:ext cx="1550706" cy="129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49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</TotalTime>
  <Words>891</Words>
  <Application>Microsoft Office PowerPoint</Application>
  <PresentationFormat>On-screen Show (16:9)</PresentationFormat>
  <Paragraphs>171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Maven Pro SemiBold</vt:lpstr>
      <vt:lpstr>Angsana New</vt:lpstr>
      <vt:lpstr>Fira Sans Condensed Medium</vt:lpstr>
      <vt:lpstr>Arial</vt:lpstr>
      <vt:lpstr>Times New Roman</vt:lpstr>
      <vt:lpstr>Advent Pro SemiBold</vt:lpstr>
      <vt:lpstr>Share Tech</vt:lpstr>
      <vt:lpstr>Fira Sans Extra Condensed Medium</vt:lpstr>
      <vt:lpstr>Maven Pro</vt:lpstr>
      <vt:lpstr>Calibri</vt:lpstr>
      <vt:lpstr>Data Science Consulting by Slidesgo</vt:lpstr>
      <vt:lpstr>NHÓM 4</vt:lpstr>
      <vt:lpstr>PHÁT TRIỂN HỆ THỐNG  CẢNH BÁO VÀ CHỮA CHÁY TỰ ĐỘNG </vt:lpstr>
      <vt:lpstr>XÂY DỰNG HỆ THỐNG</vt:lpstr>
      <vt:lpstr>I. KHẢO SÁT VÀ XÂY DỰNG BÀI TOÁN</vt:lpstr>
      <vt:lpstr>Hệ thống cảnh báo và chữa cháy</vt:lpstr>
      <vt:lpstr>SƠ ĐỒ KHỐI</vt:lpstr>
      <vt:lpstr>Phạm vi</vt:lpstr>
      <vt:lpstr>THIẾT BỊ PHẦN CỨNG</vt:lpstr>
      <vt:lpstr>THIẾT BỊ PHẦN CỨNG</vt:lpstr>
      <vt:lpstr>Phần mềm, CSDL </vt:lpstr>
      <vt:lpstr>SƠ ĐỒ LẮP MẠCH</vt:lpstr>
      <vt:lpstr>LƯU ĐỒ THUẬT TOÁN</vt:lpstr>
      <vt:lpstr>PHÂN TÍCH CA SỬ DỤNG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KẾT QUẢ THỰC NGHIỆM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LUẬN</vt:lpstr>
      <vt:lpstr>Hạn chế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PHÁT TRIỂN THIẾT BỊ CẢNH BÁO NGUY CƠ CHÁY NỔ SỬ DỤNG HỆ ĐIỀU HÀNH FreeRTOS</dc:title>
  <dc:creator>Hoang Hien</dc:creator>
  <cp:lastModifiedBy>Admin</cp:lastModifiedBy>
  <cp:revision>104</cp:revision>
  <dcterms:modified xsi:type="dcterms:W3CDTF">2022-12-28T14:09:38Z</dcterms:modified>
</cp:coreProperties>
</file>